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custom.xml" ContentType="application/vnd.openxmlformats-officedocument.custom-properties+xml"/>
  <Override PartName="/docProps/app.xml" ContentType="application/vnd.openxmlformats-officedocument.extended-properties+xml"/>
  <Override PartName="/ppt/_rels/presentation.xml.rels" ContentType="application/vnd.openxmlformats-package.relationships+xml"/>
  <Override PartName="/ppt/presentation.xml" ContentType="application/vnd.openxmlformats-officedocument.presentationml.presentation.main+xml"/>
  <Override PartName="/ppt/presProps.xml" ContentType="application/vnd.openxmlformats-officedocument.presentationml.presProps+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Layouts/slideLayout13.xml" ContentType="application/vnd.openxmlformats-officedocument.presentationml.slideLayout+xml"/>
  <Override PartName="/ppt/slideLayouts/slideLayout21.xml" ContentType="application/vnd.openxmlformats-officedocument.presentationml.slideLayout+xml"/>
  <Override PartName="/ppt/slideLayouts/slideLayout12.xml" ContentType="application/vnd.openxmlformats-officedocument.presentationml.slideLayout+xml"/>
  <Override PartName="/ppt/slideLayouts/slideLayout20.xml" ContentType="application/vnd.openxmlformats-officedocument.presentationml.slideLayout+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Layouts/slideLayout9.xml" ContentType="application/vnd.openxmlformats-officedocument.presentationml.slideLayout+xml"/>
  <Override PartName="/ppt/slideLayouts/slideLayout8.xml" ContentType="application/vnd.openxmlformats-officedocument.presentationml.slideLayout+xml"/>
  <Override PartName="/ppt/slideLayouts/slideLayout7.xml" ContentType="application/vnd.openxmlformats-officedocument.presentationml.slideLayout+xml"/>
  <Override PartName="/ppt/slideLayouts/slideLayout6.xml" ContentType="application/vnd.openxmlformats-officedocument.presentationml.slideLayout+xml"/>
  <Override PartName="/ppt/slideLayouts/slideLayout5.xml" ContentType="application/vnd.openxmlformats-officedocument.presentationml.slideLayout+xml"/>
  <Override PartName="/ppt/slideLayouts/slideLayout18.xml" ContentType="application/vnd.openxmlformats-officedocument.presentationml.slideLayout+xml"/>
  <Override PartName="/ppt/slideLayouts/_rels/slideLayout4.xml.rels" ContentType="application/vnd.openxmlformats-package.relationships+xml"/>
  <Override PartName="/ppt/slideLayouts/_rels/slideLayout3.xml.rels" ContentType="application/vnd.openxmlformats-package.relationships+xml"/>
  <Override PartName="/ppt/slideLayouts/_rels/slideLayout14.xml.rels" ContentType="application/vnd.openxmlformats-package.relationships+xml"/>
  <Override PartName="/ppt/slideLayouts/_rels/slideLayout22.xml.rels" ContentType="application/vnd.openxmlformats-package.relationships+xml"/>
  <Override PartName="/ppt/slideLayouts/_rels/slideLayout15.xml.rels" ContentType="application/vnd.openxmlformats-package.relationships+xml"/>
  <Override PartName="/ppt/slideLayouts/_rels/slideLayout23.xml.rels" ContentType="application/vnd.openxmlformats-package.relationships+xml"/>
  <Override PartName="/ppt/slideLayouts/_rels/slideLayout16.xml.rels" ContentType="application/vnd.openxmlformats-package.relationships+xml"/>
  <Override PartName="/ppt/slideLayouts/_rels/slideLayout24.xml.rels" ContentType="application/vnd.openxmlformats-package.relationships+xml"/>
  <Override PartName="/ppt/slideLayouts/_rels/slideLayout2.xml.rels" ContentType="application/vnd.openxmlformats-package.relationships+xml"/>
  <Override PartName="/ppt/slideLayouts/_rels/slideLayout19.xml.rels" ContentType="application/vnd.openxmlformats-package.relationships+xml"/>
  <Override PartName="/ppt/slideLayouts/_rels/slideLayout17.xml.rels" ContentType="application/vnd.openxmlformats-package.relationships+xml"/>
  <Override PartName="/ppt/slideLayouts/_rels/slideLayout9.xml.rels" ContentType="application/vnd.openxmlformats-package.relationships+xml"/>
  <Override PartName="/ppt/slideLayouts/_rels/slideLayout13.xml.rels" ContentType="application/vnd.openxmlformats-package.relationships+xml"/>
  <Override PartName="/ppt/slideLayouts/_rels/slideLayout21.xml.rels" ContentType="application/vnd.openxmlformats-package.relationships+xml"/>
  <Override PartName="/ppt/slideLayouts/_rels/slideLayout8.xml.rels" ContentType="application/vnd.openxmlformats-package.relationships+xml"/>
  <Override PartName="/ppt/slideLayouts/_rels/slideLayout12.xml.rels" ContentType="application/vnd.openxmlformats-package.relationships+xml"/>
  <Override PartName="/ppt/slideLayouts/_rels/slideLayout20.xml.rels" ContentType="application/vnd.openxmlformats-package.relationships+xml"/>
  <Override PartName="/ppt/slideLayouts/_rels/slideLayout11.xml.rels" ContentType="application/vnd.openxmlformats-package.relationships+xml"/>
  <Override PartName="/ppt/slideLayouts/_rels/slideLayout7.xml.rels" ContentType="application/vnd.openxmlformats-package.relationships+xml"/>
  <Override PartName="/ppt/slideLayouts/_rels/slideLayout10.xml.rels" ContentType="application/vnd.openxmlformats-package.relationships+xml"/>
  <Override PartName="/ppt/slideLayouts/_rels/slideLayout6.xml.rels" ContentType="application/vnd.openxmlformats-package.relationships+xml"/>
  <Override PartName="/ppt/slideLayouts/_rels/slideLayout5.xml.rels" ContentType="application/vnd.openxmlformats-package.relationships+xml"/>
  <Override PartName="/ppt/slideLayouts/_rels/slideLayout18.xml.rels" ContentType="application/vnd.openxmlformats-package.relationships+xml"/>
  <Override PartName="/ppt/slideLayouts/_rels/slideLayout1.xml.rels" ContentType="application/vnd.openxmlformats-package.relationships+xml"/>
  <Override PartName="/ppt/slideLayouts/slideLayout17.xml" ContentType="application/vnd.openxmlformats-officedocument.presentationml.slideLayout+xml"/>
  <Override PartName="/ppt/slideLayouts/slideLayout4.xml" ContentType="application/vnd.openxmlformats-officedocument.presentationml.slideLayout+xml"/>
  <Override PartName="/ppt/slideLayouts/slideLayout24.xml" ContentType="application/vnd.openxmlformats-officedocument.presentationml.slideLayout+xml"/>
  <Override PartName="/ppt/slideLayouts/slideLayout16.xml" ContentType="application/vnd.openxmlformats-officedocument.presentationml.slideLayout+xml"/>
  <Override PartName="/ppt/slideLayouts/slideLayout3.xml" ContentType="application/vnd.openxmlformats-officedocument.presentationml.slideLayout+xml"/>
  <Override PartName="/ppt/slideLayouts/slideLayout23.xml" ContentType="application/vnd.openxmlformats-officedocument.presentationml.slideLayout+xml"/>
  <Override PartName="/ppt/slideLayouts/slideLayout15.xml" ContentType="application/vnd.openxmlformats-officedocument.presentationml.slideLayout+xml"/>
  <Override PartName="/ppt/slideLayouts/slideLayout2.xml" ContentType="application/vnd.openxmlformats-officedocument.presentationml.slideLayout+xml"/>
  <Override PartName="/ppt/slideLayouts/slideLayout22.xml" ContentType="application/vnd.openxmlformats-officedocument.presentationml.slideLayout+xml"/>
  <Override PartName="/ppt/slideLayouts/slideLayout14.xml" ContentType="application/vnd.openxmlformats-officedocument.presentationml.slideLayout+xml"/>
  <Override PartName="/ppt/slideLayouts/slideLayout19.xml" ContentType="application/vnd.openxmlformats-officedocument.presentationml.slideLayout+xml"/>
  <Override PartName="/ppt/slideLayouts/slideLayout1.xml" ContentType="application/vnd.openxmlformats-officedocument.presentationml.slideLayout+xml"/>
  <Override PartName="/ppt/theme/theme1.xml" ContentType="application/vnd.openxmlformats-officedocument.theme+xml"/>
  <Override PartName="/ppt/theme/theme2.xml" ContentType="application/vnd.openxmlformats-officedocument.theme+xml"/>
  <Override PartName="/ppt/slides/_rels/slide3.xml.rels" ContentType="application/vnd.openxmlformats-package.relationships+xml"/>
  <Override PartName="/ppt/slides/_rels/slide46.xml.rels" ContentType="application/vnd.openxmlformats-package.relationships+xml"/>
  <Override PartName="/ppt/slides/_rels/slide89.xml.rels" ContentType="application/vnd.openxmlformats-package.relationships+xml"/>
  <Override PartName="/ppt/slides/_rels/slide11.xml.rels" ContentType="application/vnd.openxmlformats-package.relationships+xml"/>
  <Override PartName="/ppt/slides/_rels/slide54.xml.rels" ContentType="application/vnd.openxmlformats-package.relationships+xml"/>
  <Override PartName="/ppt/slides/_rels/slide10.xml.rels" ContentType="application/vnd.openxmlformats-package.relationships+xml"/>
  <Override PartName="/ppt/slides/_rels/slide53.xml.rels" ContentType="application/vnd.openxmlformats-package.relationships+xml"/>
  <Override PartName="/ppt/slides/_rels/slide31.xml.rels" ContentType="application/vnd.openxmlformats-package.relationships+xml"/>
  <Override PartName="/ppt/slides/_rels/slide74.xml.rels" ContentType="application/vnd.openxmlformats-package.relationships+xml"/>
  <Override PartName="/ppt/slides/_rels/slide22.xml.rels" ContentType="application/vnd.openxmlformats-package.relationships+xml"/>
  <Override PartName="/ppt/slides/_rels/slide65.xml.rels" ContentType="application/vnd.openxmlformats-package.relationships+xml"/>
  <Override PartName="/ppt/slides/_rels/slide32.xml.rels" ContentType="application/vnd.openxmlformats-package.relationships+xml"/>
  <Override PartName="/ppt/slides/_rels/slide75.xml.rels" ContentType="application/vnd.openxmlformats-package.relationships+xml"/>
  <Override PartName="/ppt/slides/_rels/slide23.xml.rels" ContentType="application/vnd.openxmlformats-package.relationships+xml"/>
  <Override PartName="/ppt/slides/_rels/slide66.xml.rels" ContentType="application/vnd.openxmlformats-package.relationships+xml"/>
  <Override PartName="/ppt/slides/_rels/slide50.xml.rels" ContentType="application/vnd.openxmlformats-package.relationships+xml"/>
  <Override PartName="/ppt/slides/_rels/slide93.xml.rels" ContentType="application/vnd.openxmlformats-package.relationships+xml"/>
  <Override PartName="/ppt/slides/_rels/slide33.xml.rels" ContentType="application/vnd.openxmlformats-package.relationships+xml"/>
  <Override PartName="/ppt/slides/_rels/slide76.xml.rels" ContentType="application/vnd.openxmlformats-package.relationships+xml"/>
  <Override PartName="/ppt/slides/_rels/slide24.xml.rels" ContentType="application/vnd.openxmlformats-package.relationships+xml"/>
  <Override PartName="/ppt/slides/_rels/slide67.xml.rels" ContentType="application/vnd.openxmlformats-package.relationships+xml"/>
  <Override PartName="/ppt/slides/_rels/slide94.xml.rels" ContentType="application/vnd.openxmlformats-package.relationships+xml"/>
  <Override PartName="/ppt/slides/_rels/slide51.xml.rels" ContentType="application/vnd.openxmlformats-package.relationships+xml"/>
  <Override PartName="/ppt/slides/_rels/slide77.xml.rels" ContentType="application/vnd.openxmlformats-package.relationships+xml"/>
  <Override PartName="/ppt/slides/_rels/slide34.xml.rels" ContentType="application/vnd.openxmlformats-package.relationships+xml"/>
  <Override PartName="/ppt/slides/_rels/slide17.xml.rels" ContentType="application/vnd.openxmlformats-package.relationships+xml"/>
  <Override PartName="/ppt/slides/_rels/slide25.xml.rels" ContentType="application/vnd.openxmlformats-package.relationships+xml"/>
  <Override PartName="/ppt/slides/_rels/slide68.xml.rels" ContentType="application/vnd.openxmlformats-package.relationships+xml"/>
  <Override PartName="/ppt/slides/_rels/slide63.xml.rels" ContentType="application/vnd.openxmlformats-package.relationships+xml"/>
  <Override PartName="/ppt/slides/_rels/slide20.xml.rels" ContentType="application/vnd.openxmlformats-package.relationships+xml"/>
  <Override PartName="/ppt/slides/_rels/slide80.xml.rels" ContentType="application/vnd.openxmlformats-package.relationships+xml"/>
  <Override PartName="/ppt/slides/_rels/slide2.xml.rels" ContentType="application/vnd.openxmlformats-package.relationships+xml"/>
  <Override PartName="/ppt/slides/_rels/slide88.xml.rels" ContentType="application/vnd.openxmlformats-package.relationships+xml"/>
  <Override PartName="/ppt/slides/_rels/slide45.xml.rels" ContentType="application/vnd.openxmlformats-package.relationships+xml"/>
  <Override PartName="/ppt/slides/_rels/slide29.xml.rels" ContentType="application/vnd.openxmlformats-package.relationships+xml"/>
  <Override PartName="/ppt/slides/_rels/slide39.xml.rels" ContentType="application/vnd.openxmlformats-package.relationships+xml"/>
  <Override PartName="/ppt/slides/_rels/slide90.xml.rels" ContentType="application/vnd.openxmlformats-package.relationships+xml"/>
  <Override PartName="/ppt/slides/_rels/slide56.xml.rels" ContentType="application/vnd.openxmlformats-package.relationships+xml"/>
  <Override PartName="/ppt/slides/_rels/slide13.xml.rels" ContentType="application/vnd.openxmlformats-package.relationships+xml"/>
  <Override PartName="/ppt/slides/_rels/slide73.xml.rels" ContentType="application/vnd.openxmlformats-package.relationships+xml"/>
  <Override PartName="/ppt/slides/_rels/slide30.xml.rels" ContentType="application/vnd.openxmlformats-package.relationships+xml"/>
  <Override PartName="/ppt/slides/_rels/slide21.xml.rels" ContentType="application/vnd.openxmlformats-package.relationships+xml"/>
  <Override PartName="/ppt/slides/_rels/slide64.xml.rels" ContentType="application/vnd.openxmlformats-package.relationships+xml"/>
  <Override PartName="/ppt/slides/_rels/slide81.xml.rels" ContentType="application/vnd.openxmlformats-package.relationships+xml"/>
  <Override PartName="/ppt/slides/_rels/slide82.xml.rels" ContentType="application/vnd.openxmlformats-package.relationships+xml"/>
  <Override PartName="/ppt/slides/_rels/slide47.xml.rels" ContentType="application/vnd.openxmlformats-package.relationships+xml"/>
  <Override PartName="/ppt/slides/_rels/slide4.xml.rels" ContentType="application/vnd.openxmlformats-package.relationships+xml"/>
  <Override PartName="/ppt/slides/_rels/slide14.xml.rels" ContentType="application/vnd.openxmlformats-package.relationships+xml"/>
  <Override PartName="/ppt/slides/_rels/slide57.xml.rels" ContentType="application/vnd.openxmlformats-package.relationships+xml"/>
  <Override PartName="/ppt/slides/_rels/slide91.xml.rels" ContentType="application/vnd.openxmlformats-package.relationships+xml"/>
  <Override PartName="/ppt/slides/_rels/slide48.xml.rels" ContentType="application/vnd.openxmlformats-package.relationships+xml"/>
  <Override PartName="/ppt/slides/_rels/slide5.xml.rels" ContentType="application/vnd.openxmlformats-package.relationships+xml"/>
  <Override PartName="/ppt/slides/_rels/slide9.xml.rels" ContentType="application/vnd.openxmlformats-package.relationships+xml"/>
  <Override PartName="/ppt/slides/_rels/slide8.xml.rels" ContentType="application/vnd.openxmlformats-package.relationships+xml"/>
  <Override PartName="/ppt/slides/_rels/slide15.xml.rels" ContentType="application/vnd.openxmlformats-package.relationships+xml"/>
  <Override PartName="/ppt/slides/_rels/slide58.xml.rels" ContentType="application/vnd.openxmlformats-package.relationships+xml"/>
  <Override PartName="/ppt/slides/_rels/slide92.xml.rels" ContentType="application/vnd.openxmlformats-package.relationships+xml"/>
  <Override PartName="/ppt/slides/_rels/slide49.xml.rels" ContentType="application/vnd.openxmlformats-package.relationships+xml"/>
  <Override PartName="/ppt/slides/_rels/slide6.xml.rels" ContentType="application/vnd.openxmlformats-package.relationships+xml"/>
  <Override PartName="/ppt/slides/_rels/slide42.xml.rels" ContentType="application/vnd.openxmlformats-package.relationships+xml"/>
  <Override PartName="/ppt/slides/_rels/slide85.xml.rels" ContentType="application/vnd.openxmlformats-package.relationships+xml"/>
  <Override PartName="/ppt/slides/_rels/slide7.xml.rels" ContentType="application/vnd.openxmlformats-package.relationships+xml"/>
  <Override PartName="/ppt/slides/_rels/slide84.xml.rels" ContentType="application/vnd.openxmlformats-package.relationships+xml"/>
  <Override PartName="/ppt/slides/_rels/slide41.xml.rels" ContentType="application/vnd.openxmlformats-package.relationships+xml"/>
  <Override PartName="/ppt/slides/_rels/slide83.xml.rels" ContentType="application/vnd.openxmlformats-package.relationships+xml"/>
  <Override PartName="/ppt/slides/_rels/slide40.xml.rels" ContentType="application/vnd.openxmlformats-package.relationships+xml"/>
  <Override PartName="/ppt/slides/_rels/slide59.xml.rels" ContentType="application/vnd.openxmlformats-package.relationships+xml"/>
  <Override PartName="/ppt/slides/_rels/slide16.xml.rels" ContentType="application/vnd.openxmlformats-package.relationships+xml"/>
  <Override PartName="/ppt/slides/_rels/slide86.xml.rels" ContentType="application/vnd.openxmlformats-package.relationships+xml"/>
  <Override PartName="/ppt/slides/_rels/slide43.xml.rels" ContentType="application/vnd.openxmlformats-package.relationships+xml"/>
  <Override PartName="/ppt/slides/_rels/slide60.xml.rels" ContentType="application/vnd.openxmlformats-package.relationships+xml"/>
  <Override PartName="/ppt/slides/_rels/slide69.xml.rels" ContentType="application/vnd.openxmlformats-package.relationships+xml"/>
  <Override PartName="/ppt/slides/_rels/slide26.xml.rels" ContentType="application/vnd.openxmlformats-package.relationships+xml"/>
  <Override PartName="/ppt/slides/_rels/slide12.xml.rels" ContentType="application/vnd.openxmlformats-package.relationships+xml"/>
  <Override PartName="/ppt/slides/_rels/slide55.xml.rels" ContentType="application/vnd.openxmlformats-package.relationships+xml"/>
  <Override PartName="/ppt/slides/_rels/slide72.xml.rels" ContentType="application/vnd.openxmlformats-package.relationships+xml"/>
  <Override PartName="/ppt/slides/_rels/slide38.xml.rels" ContentType="application/vnd.openxmlformats-package.relationships+xml"/>
  <Override PartName="/ppt/slides/_rels/slide18.xml.rels" ContentType="application/vnd.openxmlformats-package.relationships+xml"/>
  <Override PartName="/ppt/slides/_rels/slide52.xml.rels" ContentType="application/vnd.openxmlformats-package.relationships+xml"/>
  <Override PartName="/ppt/slides/_rels/slide35.xml.rels" ContentType="application/vnd.openxmlformats-package.relationships+xml"/>
  <Override PartName="/ppt/slides/_rels/slide78.xml.rels" ContentType="application/vnd.openxmlformats-package.relationships+xml"/>
  <Override PartName="/ppt/slides/_rels/slide28.xml.rels" ContentType="application/vnd.openxmlformats-package.relationships+xml"/>
  <Override PartName="/ppt/slides/_rels/slide62.xml.rels" ContentType="application/vnd.openxmlformats-package.relationships+xml"/>
  <Override PartName="/ppt/slides/_rels/slide19.xml.rels" ContentType="application/vnd.openxmlformats-package.relationships+xml"/>
  <Override PartName="/ppt/slides/_rels/slide70.xml.rels" ContentType="application/vnd.openxmlformats-package.relationships+xml"/>
  <Override PartName="/ppt/slides/_rels/slide36.xml.rels" ContentType="application/vnd.openxmlformats-package.relationships+xml"/>
  <Override PartName="/ppt/slides/_rels/slide79.xml.rels" ContentType="application/vnd.openxmlformats-package.relationships+xml"/>
  <Override PartName="/ppt/slides/_rels/slide27.xml.rels" ContentType="application/vnd.openxmlformats-package.relationships+xml"/>
  <Override PartName="/ppt/slides/_rels/slide61.xml.rels" ContentType="application/vnd.openxmlformats-package.relationships+xml"/>
  <Override PartName="/ppt/slides/_rels/slide87.xml.rels" ContentType="application/vnd.openxmlformats-package.relationships+xml"/>
  <Override PartName="/ppt/slides/_rels/slide1.xml.rels" ContentType="application/vnd.openxmlformats-package.relationships+xml"/>
  <Override PartName="/ppt/slides/_rels/slide44.xml.rels" ContentType="application/vnd.openxmlformats-package.relationships+xml"/>
  <Override PartName="/ppt/slides/_rels/slide71.xml.rels" ContentType="application/vnd.openxmlformats-package.relationships+xml"/>
  <Override PartName="/ppt/slides/_rels/slide37.xml.rels" ContentType="application/vnd.openxmlformats-package.relationships+xml"/>
  <Override PartName="/ppt/slides/slide49.xml" ContentType="application/vnd.openxmlformats-officedocument.presentationml.slide+xml"/>
  <Override PartName="/ppt/slides/slide48.xml" ContentType="application/vnd.openxmlformats-officedocument.presentationml.slide+xml"/>
  <Override PartName="/ppt/slides/slide47.xml" ContentType="application/vnd.openxmlformats-officedocument.presentationml.slide+xml"/>
  <Override PartName="/ppt/slides/slide9.xml" ContentType="application/vnd.openxmlformats-officedocument.presentationml.slide+xml"/>
  <Override PartName="/ppt/slides/slide43.xml" ContentType="application/vnd.openxmlformats-officedocument.presentationml.slide+xml"/>
  <Override PartName="/ppt/slides/slide86.xml" ContentType="application/vnd.openxmlformats-officedocument.presentationml.slide+xml"/>
  <Override PartName="/ppt/slides/slide8.xml" ContentType="application/vnd.openxmlformats-officedocument.presentationml.slide+xml"/>
  <Override PartName="/ppt/slides/slide42.xml" ContentType="application/vnd.openxmlformats-officedocument.presentationml.slide+xml"/>
  <Override PartName="/ppt/slides/slide85.xml" ContentType="application/vnd.openxmlformats-officedocument.presentationml.slide+xml"/>
  <Override PartName="/ppt/slides/slide59.xml" ContentType="application/vnd.openxmlformats-officedocument.presentationml.slide+xml"/>
  <Override PartName="/ppt/slides/slide16.xml" ContentType="application/vnd.openxmlformats-officedocument.presentationml.slide+xml"/>
  <Override PartName="/ppt/slides/slide7.xml" ContentType="application/vnd.openxmlformats-officedocument.presentationml.slide+xml"/>
  <Override PartName="/ppt/slides/slide41.xml" ContentType="application/vnd.openxmlformats-officedocument.presentationml.slide+xml"/>
  <Override PartName="/ppt/slides/slide84.xml" ContentType="application/vnd.openxmlformats-officedocument.presentationml.slide+xml"/>
  <Override PartName="/ppt/slides/slide58.xml" ContentType="application/vnd.openxmlformats-officedocument.presentationml.slide+xml"/>
  <Override PartName="/ppt/slides/slide15.xml" ContentType="application/vnd.openxmlformats-officedocument.presentationml.slide+xml"/>
  <Override PartName="/ppt/slides/slide6.xml" ContentType="application/vnd.openxmlformats-officedocument.presentationml.slide+xml"/>
  <Override PartName="/ppt/slides/slide40.xml" ContentType="application/vnd.openxmlformats-officedocument.presentationml.slide+xml"/>
  <Override PartName="/ppt/slides/slide83.xml" ContentType="application/vnd.openxmlformats-officedocument.presentationml.slide+xml"/>
  <Override PartName="/ppt/slides/slide57.xml" ContentType="application/vnd.openxmlformats-officedocument.presentationml.slide+xml"/>
  <Override PartName="/ppt/slides/slide14.xml" ContentType="application/vnd.openxmlformats-officedocument.presentationml.slide+xml"/>
  <Override PartName="/ppt/slides/slide5.xml" ContentType="application/vnd.openxmlformats-officedocument.presentationml.slide+xml"/>
  <Override PartName="/ppt/slides/slide82.xml" ContentType="application/vnd.openxmlformats-officedocument.presentationml.slide+xml"/>
  <Override PartName="/ppt/slides/slide30.xml" ContentType="application/vnd.openxmlformats-officedocument.presentationml.slide+xml"/>
  <Override PartName="/ppt/slides/slide73.xml" ContentType="application/vnd.openxmlformats-officedocument.presentationml.slide+xml"/>
  <Override PartName="/ppt/slides/slide13.xml" ContentType="application/vnd.openxmlformats-officedocument.presentationml.slide+xml"/>
  <Override PartName="/ppt/slides/slide56.xml" ContentType="application/vnd.openxmlformats-officedocument.presentationml.slide+xml"/>
  <Override PartName="/ppt/slides/slide21.xml" ContentType="application/vnd.openxmlformats-officedocument.presentationml.slide+xml"/>
  <Override PartName="/ppt/slides/slide64.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81.xml" ContentType="application/vnd.openxmlformats-officedocument.presentationml.slide+xml"/>
  <Override PartName="/ppt/slides/slide12.xml" ContentType="application/vnd.openxmlformats-officedocument.presentationml.slide+xml"/>
  <Override PartName="/ppt/slides/slide55.xml" ContentType="application/vnd.openxmlformats-officedocument.presentationml.slide+xml"/>
  <Override PartName="/ppt/slides/slide18.xml" ContentType="application/vnd.openxmlformats-officedocument.presentationml.slide+xml"/>
  <Override PartName="/ppt/slides/slide78.xml" ContentType="application/vnd.openxmlformats-officedocument.presentationml.slide+xml"/>
  <Override PartName="/ppt/slides/slide35.xml" ContentType="application/vnd.openxmlformats-officedocument.presentationml.slide+xml"/>
  <Override PartName="/ppt/slides/slide52.xml" ContentType="application/vnd.openxmlformats-officedocument.presentationml.slide+xml"/>
  <Override PartName="/ppt/slides/slide60.xml" ContentType="application/vnd.openxmlformats-officedocument.presentationml.slide+xml"/>
  <Override PartName="/ppt/slides/slide26.xml" ContentType="application/vnd.openxmlformats-officedocument.presentationml.slide+xml"/>
  <Override PartName="/ppt/slides/slide69.xml" ContentType="application/vnd.openxmlformats-officedocument.presentationml.slide+xml"/>
  <Override PartName="/ppt/slides/slide19.xml" ContentType="application/vnd.openxmlformats-officedocument.presentationml.slide+xml"/>
  <Override PartName="/ppt/slides/slide1.xml" ContentType="application/vnd.openxmlformats-officedocument.presentationml.slide+xml"/>
  <Override PartName="/ppt/slides/slide79.xml" ContentType="application/vnd.openxmlformats-officedocument.presentationml.slide+xml"/>
  <Override PartName="/ppt/slides/slide36.xml" ContentType="application/vnd.openxmlformats-officedocument.presentationml.slide+xml"/>
  <Override PartName="/ppt/slides/slide70.xml" ContentType="application/vnd.openxmlformats-officedocument.presentationml.slide+xml"/>
  <Override PartName="/ppt/slides/slide27.xml" ContentType="application/vnd.openxmlformats-officedocument.presentationml.slide+xml"/>
  <Override PartName="/ppt/slides/slide61.xml" ContentType="application/vnd.openxmlformats-officedocument.presentationml.slide+xml"/>
  <Override PartName="/ppt/slides/slide87.xml" ContentType="application/vnd.openxmlformats-officedocument.presentationml.slide+xml"/>
  <Override PartName="/ppt/slides/slide44.xml" ContentType="application/vnd.openxmlformats-officedocument.presentationml.slide+xml"/>
  <Override PartName="/ppt/slides/slide92.xml" ContentType="application/vnd.openxmlformats-officedocument.presentationml.slide+xml"/>
  <Override PartName="/ppt/slides/slide91.xml" ContentType="application/vnd.openxmlformats-officedocument.presentationml.slide+xml"/>
  <Override PartName="/ppt/slides/slide90.xml" ContentType="application/vnd.openxmlformats-officedocument.presentationml.slide+xml"/>
  <Override PartName="/ppt/slides/slide72.xml" ContentType="application/vnd.openxmlformats-officedocument.presentationml.slide+xml"/>
  <Override PartName="/ppt/slides/slide38.xml" ContentType="application/vnd.openxmlformats-officedocument.presentationml.slide+xml"/>
  <Override PartName="/ppt/slides/slide71.xml" ContentType="application/vnd.openxmlformats-officedocument.presentationml.slide+xml"/>
  <Override PartName="/ppt/slides/slide2.xml" ContentType="application/vnd.openxmlformats-officedocument.presentationml.slide+xml"/>
  <Override PartName="/ppt/slides/slide37.xml" ContentType="application/vnd.openxmlformats-officedocument.presentationml.slide+xml"/>
  <Override PartName="/ppt/slides/slide88.xml" ContentType="application/vnd.openxmlformats-officedocument.presentationml.slide+xml"/>
  <Override PartName="/ppt/slides/slide45.xml" ContentType="application/vnd.openxmlformats-officedocument.presentationml.slide+xml"/>
  <Override PartName="/ppt/slides/slide28.xml" ContentType="application/vnd.openxmlformats-officedocument.presentationml.slide+xml"/>
  <Override PartName="/ppt/slides/slide62.xml" ContentType="application/vnd.openxmlformats-officedocument.presentationml.slide+xml"/>
  <Override PartName="/ppt/slides/slide29.xml" ContentType="application/vnd.openxmlformats-officedocument.presentationml.slide+xml"/>
  <Override PartName="/ppt/slides/slide89.xml" ContentType="application/vnd.openxmlformats-officedocument.presentationml.slide+xml"/>
  <Override PartName="/ppt/slides/slide46.xml" ContentType="application/vnd.openxmlformats-officedocument.presentationml.slide+xml"/>
  <Override PartName="/ppt/slides/slide3.xml" ContentType="application/vnd.openxmlformats-officedocument.presentationml.slide+xml"/>
  <Override PartName="/ppt/slides/slide80.xml" ContentType="application/vnd.openxmlformats-officedocument.presentationml.slide+xml"/>
  <Override PartName="/ppt/slides/slide20.xml" ContentType="application/vnd.openxmlformats-officedocument.presentationml.slide+xml"/>
  <Override PartName="/ppt/slides/slide63.xml" ContentType="application/vnd.openxmlformats-officedocument.presentationml.slide+xml"/>
  <Override PartName="/ppt/slides/slide68.xml" ContentType="application/vnd.openxmlformats-officedocument.presentationml.slide+xml"/>
  <Override PartName="/ppt/slides/slide25.xml" ContentType="application/vnd.openxmlformats-officedocument.presentationml.slide+xml"/>
  <Override PartName="/ppt/slides/slide17.xml" ContentType="application/vnd.openxmlformats-officedocument.presentationml.slide+xml"/>
  <Override PartName="/ppt/slides/slide34.xml" ContentType="application/vnd.openxmlformats-officedocument.presentationml.slide+xml"/>
  <Override PartName="/ppt/slides/slide77.xml" ContentType="application/vnd.openxmlformats-officedocument.presentationml.slide+xml"/>
  <Override PartName="/ppt/slides/slide51.xml" ContentType="application/vnd.openxmlformats-officedocument.presentationml.slide+xml"/>
  <Override PartName="/ppt/slides/slide94.xml" ContentType="application/vnd.openxmlformats-officedocument.presentationml.slide+xml"/>
  <Override PartName="/ppt/slides/slide67.xml" ContentType="application/vnd.openxmlformats-officedocument.presentationml.slide+xml"/>
  <Override PartName="/ppt/slides/slide24.xml" ContentType="application/vnd.openxmlformats-officedocument.presentationml.slide+xml"/>
  <Override PartName="/ppt/slides/slide76.xml" ContentType="application/vnd.openxmlformats-officedocument.presentationml.slide+xml"/>
  <Override PartName="/ppt/slides/slide33.xml" ContentType="application/vnd.openxmlformats-officedocument.presentationml.slide+xml"/>
  <Override PartName="/ppt/slides/slide93.xml" ContentType="application/vnd.openxmlformats-officedocument.presentationml.slide+xml"/>
  <Override PartName="/ppt/slides/slide50.xml" ContentType="application/vnd.openxmlformats-officedocument.presentationml.slide+xml"/>
  <Override PartName="/ppt/slides/slide66.xml" ContentType="application/vnd.openxmlformats-officedocument.presentationml.slide+xml"/>
  <Override PartName="/ppt/slides/slide23.xml" ContentType="application/vnd.openxmlformats-officedocument.presentationml.slide+xml"/>
  <Override PartName="/ppt/slides/slide75.xml" ContentType="application/vnd.openxmlformats-officedocument.presentationml.slide+xml"/>
  <Override PartName="/ppt/slides/slide32.xml" ContentType="application/vnd.openxmlformats-officedocument.presentationml.slide+xml"/>
  <Override PartName="/ppt/slides/slide65.xml" ContentType="application/vnd.openxmlformats-officedocument.presentationml.slide+xml"/>
  <Override PartName="/ppt/slides/slide22.xml" ContentType="application/vnd.openxmlformats-officedocument.presentationml.slide+xml"/>
  <Override PartName="/ppt/slides/slide74.xml" ContentType="application/vnd.openxmlformats-officedocument.presentationml.slide+xml"/>
  <Override PartName="/ppt/slides/slide31.xml" ContentType="application/vnd.openxmlformats-officedocument.presentationml.slide+xml"/>
  <Override PartName="/ppt/slides/slide53.xml" ContentType="application/vnd.openxmlformats-officedocument.presentationml.slide+xml"/>
  <Override PartName="/ppt/slides/slide10.xml" ContentType="application/vnd.openxmlformats-officedocument.presentationml.slide+xml"/>
  <Override PartName="/ppt/slides/slide54.xml" ContentType="application/vnd.openxmlformats-officedocument.presentationml.slide+xml"/>
  <Override PartName="/ppt/slides/slide11.xml" ContentType="application/vnd.openxmlformats-officedocument.presentationml.slide+xml"/>
  <Override PartName="/ppt/media/image57.png" ContentType="image/png"/>
  <Override PartName="/ppt/media/image14.png" ContentType="image/png"/>
  <Override PartName="/ppt/media/image49.png" ContentType="image/png"/>
  <Override PartName="/ppt/media/image1.png" ContentType="image/png"/>
  <Override PartName="/ppt/media/image48.png" ContentType="image/png"/>
  <Override PartName="/ppt/media/image47.png" ContentType="image/png"/>
  <Override PartName="/ppt/media/image56.png" ContentType="image/png"/>
  <Override PartName="/ppt/media/image13.png" ContentType="image/png"/>
  <Override PartName="/ppt/media/image39.png" ContentType="image/png"/>
  <Override PartName="/ppt/media/image55.png" ContentType="image/png"/>
  <Override PartName="/ppt/media/image12.png" ContentType="image/png"/>
  <Override PartName="/ppt/media/image38.png" ContentType="image/png"/>
  <Override PartName="/ppt/media/image54.png" ContentType="image/png"/>
  <Override PartName="/ppt/media/image11.png" ContentType="image/png"/>
  <Override PartName="/ppt/media/image37.png" ContentType="image/png"/>
  <Override PartName="/ppt/media/image16.png" ContentType="image/png"/>
  <Override PartName="/ppt/media/image41.png" ContentType="image/png"/>
  <Override PartName="/ppt/media/image24.png" ContentType="image/png"/>
  <Override PartName="/ppt/media/image67.png" ContentType="image/png"/>
  <Override PartName="/ppt/media/image17.png" ContentType="image/png"/>
  <Override PartName="/ppt/media/image34.png" ContentType="image/png"/>
  <Override PartName="/ppt/media/image51.png" ContentType="image/png"/>
  <Override PartName="/ppt/media/image42.png" ContentType="image/png"/>
  <Override PartName="/ppt/media/image25.png" ContentType="image/png"/>
  <Override PartName="/ppt/media/image68.png" ContentType="image/png"/>
  <Override PartName="/ppt/media/image18.png" ContentType="image/png"/>
  <Override PartName="/ppt/media/image35.png" ContentType="image/png"/>
  <Override PartName="/ppt/media/image52.png" ContentType="image/png"/>
  <Override PartName="/ppt/media/image59.gif" ContentType="image/gif"/>
  <Override PartName="/ppt/media/image43.png" ContentType="image/png"/>
  <Override PartName="/ppt/media/image2.gif" ContentType="image/gif"/>
  <Override PartName="/ppt/media/image60.png" ContentType="image/png"/>
  <Override PartName="/ppt/media/image72.png" ContentType="image/png"/>
  <Override PartName="/ppt/media/image71.png" ContentType="image/png"/>
  <Override PartName="/ppt/media/image29.png" ContentType="image/png"/>
  <Override PartName="/ppt/media/image46.png" ContentType="image/png"/>
  <Override PartName="/ppt/media/image61.gif" ContentType="image/gif"/>
  <Override PartName="/ppt/media/image19.png" ContentType="image/png"/>
  <Override PartName="/ppt/media/image70.png" ContentType="image/png"/>
  <Override PartName="/ppt/media/image36.png" ContentType="image/png"/>
  <Override PartName="/ppt/media/image27.png" ContentType="image/png"/>
  <Override PartName="/ppt/media/image44.png" ContentType="image/png"/>
  <Override PartName="/ppt/media/image62.png" ContentType="image/png"/>
  <Override PartName="/ppt/media/image28.png" ContentType="image/png"/>
  <Override PartName="/ppt/media/image45.png" ContentType="image/png"/>
  <Override PartName="/ppt/media/image66.png" ContentType="image/png"/>
  <Override PartName="/ppt/media/image23.png" ContentType="image/png"/>
  <Override PartName="/ppt/media/image40.png" ContentType="image/png"/>
  <Override PartName="/ppt/media/image32.png" ContentType="image/png"/>
  <Override PartName="/ppt/media/image65.png" ContentType="image/png"/>
  <Override PartName="/ppt/media/image22.png" ContentType="image/png"/>
  <Override PartName="/ppt/media/image31.png" ContentType="image/png"/>
  <Override PartName="/ppt/media/image15.png" ContentType="image/png"/>
  <Override PartName="/ppt/media/image58.png" ContentType="image/png"/>
  <Override PartName="/ppt/media/image3.png" ContentType="image/png"/>
  <Override PartName="/ppt/media/image4.png" ContentType="image/png"/>
  <Override PartName="/ppt/media/image5.png" ContentType="image/png"/>
  <Override PartName="/ppt/media/image26.png" ContentType="image/png"/>
  <Override PartName="/ppt/media/image53.jpeg" ContentType="image/jpeg"/>
  <Override PartName="/ppt/media/image69.png" ContentType="image/png"/>
  <Override PartName="/ppt/media/image6.png" ContentType="image/png"/>
  <Override PartName="/ppt/media/image73.gif" ContentType="image/gif"/>
  <Override PartName="/ppt/media/image7.png" ContentType="image/png"/>
  <Override PartName="/ppt/media/image63.png" ContentType="image/png"/>
  <Override PartName="/ppt/media/image20.png" ContentType="image/png"/>
  <Override PartName="/ppt/media/image74.gif" ContentType="image/gif"/>
  <Override PartName="/ppt/media/image8.png" ContentType="image/png"/>
  <Override PartName="/ppt/media/image64.png" ContentType="image/png"/>
  <Override PartName="/ppt/media/image21.png" ContentType="image/png"/>
  <Override PartName="/ppt/media/image30.png" ContentType="image/png"/>
  <Override PartName="/ppt/media/image10.png" ContentType="image/png"/>
  <Override PartName="/ppt/media/image9.png" ContentType="image/png"/>
  <Override PartName="/ppt/media/image33.gif" ContentType="image/gif"/>
  <Override PartName="/ppt/media/image50.gif" ContentType="image/gif"/>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5" r:id="rId43"/>
    <p:sldId id="296" r:id="rId44"/>
    <p:sldId id="297" r:id="rId45"/>
    <p:sldId id="298" r:id="rId46"/>
    <p:sldId id="299" r:id="rId47"/>
    <p:sldId id="300" r:id="rId48"/>
    <p:sldId id="301" r:id="rId49"/>
    <p:sldId id="302" r:id="rId50"/>
    <p:sldId id="303" r:id="rId51"/>
    <p:sldId id="304" r:id="rId52"/>
    <p:sldId id="305" r:id="rId53"/>
    <p:sldId id="306" r:id="rId54"/>
    <p:sldId id="307" r:id="rId55"/>
    <p:sldId id="308" r:id="rId56"/>
    <p:sldId id="309" r:id="rId57"/>
    <p:sldId id="310" r:id="rId58"/>
    <p:sldId id="311" r:id="rId59"/>
    <p:sldId id="312" r:id="rId60"/>
    <p:sldId id="313" r:id="rId61"/>
    <p:sldId id="314" r:id="rId62"/>
    <p:sldId id="315" r:id="rId63"/>
    <p:sldId id="316" r:id="rId64"/>
    <p:sldId id="317" r:id="rId65"/>
    <p:sldId id="318" r:id="rId66"/>
    <p:sldId id="319" r:id="rId67"/>
    <p:sldId id="320" r:id="rId68"/>
    <p:sldId id="321" r:id="rId69"/>
    <p:sldId id="322" r:id="rId70"/>
    <p:sldId id="323" r:id="rId71"/>
    <p:sldId id="324" r:id="rId72"/>
    <p:sldId id="325" r:id="rId73"/>
    <p:sldId id="326" r:id="rId74"/>
    <p:sldId id="327" r:id="rId75"/>
    <p:sldId id="328" r:id="rId76"/>
    <p:sldId id="329" r:id="rId77"/>
    <p:sldId id="330" r:id="rId78"/>
    <p:sldId id="331" r:id="rId79"/>
    <p:sldId id="332" r:id="rId80"/>
    <p:sldId id="333" r:id="rId81"/>
    <p:sldId id="334" r:id="rId82"/>
    <p:sldId id="335" r:id="rId83"/>
    <p:sldId id="336" r:id="rId84"/>
    <p:sldId id="337" r:id="rId85"/>
    <p:sldId id="338" r:id="rId86"/>
    <p:sldId id="339" r:id="rId87"/>
    <p:sldId id="340" r:id="rId88"/>
    <p:sldId id="341" r:id="rId89"/>
    <p:sldId id="342" r:id="rId90"/>
    <p:sldId id="343" r:id="rId91"/>
    <p:sldId id="344" r:id="rId92"/>
    <p:sldId id="345" r:id="rId93"/>
    <p:sldId id="346" r:id="rId94"/>
    <p:sldId id="347" r:id="rId95"/>
    <p:sldId id="348" r:id="rId96"/>
    <p:sldId id="349" r:id="rId97"/>
  </p:sldIdLst>
  <p:sldSz cx="12192000" cy="6858000"/>
  <p:notesSz cx="7772400" cy="10058400"/>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slide" Target="slides/slide32.xml"/><Relationship Id="rId36" Type="http://schemas.openxmlformats.org/officeDocument/2006/relationships/slide" Target="slides/slide33.xml"/><Relationship Id="rId37" Type="http://schemas.openxmlformats.org/officeDocument/2006/relationships/slide" Target="slides/slide34.xml"/><Relationship Id="rId38" Type="http://schemas.openxmlformats.org/officeDocument/2006/relationships/slide" Target="slides/slide35.xml"/><Relationship Id="rId39" Type="http://schemas.openxmlformats.org/officeDocument/2006/relationships/slide" Target="slides/slide36.xml"/><Relationship Id="rId40" Type="http://schemas.openxmlformats.org/officeDocument/2006/relationships/slide" Target="slides/slide37.xml"/><Relationship Id="rId41" Type="http://schemas.openxmlformats.org/officeDocument/2006/relationships/slide" Target="slides/slide38.xml"/><Relationship Id="rId42" Type="http://schemas.openxmlformats.org/officeDocument/2006/relationships/slide" Target="slides/slide39.xml"/><Relationship Id="rId43" Type="http://schemas.openxmlformats.org/officeDocument/2006/relationships/slide" Target="slides/slide40.xml"/><Relationship Id="rId44" Type="http://schemas.openxmlformats.org/officeDocument/2006/relationships/slide" Target="slides/slide41.xml"/><Relationship Id="rId45" Type="http://schemas.openxmlformats.org/officeDocument/2006/relationships/slide" Target="slides/slide42.xml"/><Relationship Id="rId46" Type="http://schemas.openxmlformats.org/officeDocument/2006/relationships/slide" Target="slides/slide43.xml"/><Relationship Id="rId47" Type="http://schemas.openxmlformats.org/officeDocument/2006/relationships/slide" Target="slides/slide44.xml"/><Relationship Id="rId48" Type="http://schemas.openxmlformats.org/officeDocument/2006/relationships/slide" Target="slides/slide45.xml"/><Relationship Id="rId49" Type="http://schemas.openxmlformats.org/officeDocument/2006/relationships/slide" Target="slides/slide46.xml"/><Relationship Id="rId50" Type="http://schemas.openxmlformats.org/officeDocument/2006/relationships/slide" Target="slides/slide47.xml"/><Relationship Id="rId51" Type="http://schemas.openxmlformats.org/officeDocument/2006/relationships/slide" Target="slides/slide48.xml"/><Relationship Id="rId52" Type="http://schemas.openxmlformats.org/officeDocument/2006/relationships/slide" Target="slides/slide49.xml"/><Relationship Id="rId53" Type="http://schemas.openxmlformats.org/officeDocument/2006/relationships/slide" Target="slides/slide50.xml"/><Relationship Id="rId54" Type="http://schemas.openxmlformats.org/officeDocument/2006/relationships/slide" Target="slides/slide51.xml"/><Relationship Id="rId55" Type="http://schemas.openxmlformats.org/officeDocument/2006/relationships/slide" Target="slides/slide52.xml"/><Relationship Id="rId56" Type="http://schemas.openxmlformats.org/officeDocument/2006/relationships/slide" Target="slides/slide53.xml"/><Relationship Id="rId57" Type="http://schemas.openxmlformats.org/officeDocument/2006/relationships/slide" Target="slides/slide54.xml"/><Relationship Id="rId58" Type="http://schemas.openxmlformats.org/officeDocument/2006/relationships/slide" Target="slides/slide55.xml"/><Relationship Id="rId59" Type="http://schemas.openxmlformats.org/officeDocument/2006/relationships/slide" Target="slides/slide56.xml"/><Relationship Id="rId60" Type="http://schemas.openxmlformats.org/officeDocument/2006/relationships/slide" Target="slides/slide57.xml"/><Relationship Id="rId61" Type="http://schemas.openxmlformats.org/officeDocument/2006/relationships/slide" Target="slides/slide58.xml"/><Relationship Id="rId62" Type="http://schemas.openxmlformats.org/officeDocument/2006/relationships/slide" Target="slides/slide59.xml"/><Relationship Id="rId63" Type="http://schemas.openxmlformats.org/officeDocument/2006/relationships/slide" Target="slides/slide60.xml"/><Relationship Id="rId64" Type="http://schemas.openxmlformats.org/officeDocument/2006/relationships/slide" Target="slides/slide61.xml"/><Relationship Id="rId65" Type="http://schemas.openxmlformats.org/officeDocument/2006/relationships/slide" Target="slides/slide62.xml"/><Relationship Id="rId66" Type="http://schemas.openxmlformats.org/officeDocument/2006/relationships/slide" Target="slides/slide63.xml"/><Relationship Id="rId67" Type="http://schemas.openxmlformats.org/officeDocument/2006/relationships/slide" Target="slides/slide64.xml"/><Relationship Id="rId68" Type="http://schemas.openxmlformats.org/officeDocument/2006/relationships/slide" Target="slides/slide65.xml"/><Relationship Id="rId69" Type="http://schemas.openxmlformats.org/officeDocument/2006/relationships/slide" Target="slides/slide66.xml"/><Relationship Id="rId70" Type="http://schemas.openxmlformats.org/officeDocument/2006/relationships/slide" Target="slides/slide67.xml"/><Relationship Id="rId71" Type="http://schemas.openxmlformats.org/officeDocument/2006/relationships/slide" Target="slides/slide68.xml"/><Relationship Id="rId72" Type="http://schemas.openxmlformats.org/officeDocument/2006/relationships/slide" Target="slides/slide69.xml"/><Relationship Id="rId73" Type="http://schemas.openxmlformats.org/officeDocument/2006/relationships/slide" Target="slides/slide70.xml"/><Relationship Id="rId74" Type="http://schemas.openxmlformats.org/officeDocument/2006/relationships/slide" Target="slides/slide71.xml"/><Relationship Id="rId75" Type="http://schemas.openxmlformats.org/officeDocument/2006/relationships/slide" Target="slides/slide72.xml"/><Relationship Id="rId76" Type="http://schemas.openxmlformats.org/officeDocument/2006/relationships/slide" Target="slides/slide73.xml"/><Relationship Id="rId77" Type="http://schemas.openxmlformats.org/officeDocument/2006/relationships/slide" Target="slides/slide74.xml"/><Relationship Id="rId78" Type="http://schemas.openxmlformats.org/officeDocument/2006/relationships/slide" Target="slides/slide75.xml"/><Relationship Id="rId79" Type="http://schemas.openxmlformats.org/officeDocument/2006/relationships/slide" Target="slides/slide76.xml"/><Relationship Id="rId80" Type="http://schemas.openxmlformats.org/officeDocument/2006/relationships/slide" Target="slides/slide77.xml"/><Relationship Id="rId81" Type="http://schemas.openxmlformats.org/officeDocument/2006/relationships/slide" Target="slides/slide78.xml"/><Relationship Id="rId82" Type="http://schemas.openxmlformats.org/officeDocument/2006/relationships/slide" Target="slides/slide79.xml"/><Relationship Id="rId83" Type="http://schemas.openxmlformats.org/officeDocument/2006/relationships/slide" Target="slides/slide80.xml"/><Relationship Id="rId84" Type="http://schemas.openxmlformats.org/officeDocument/2006/relationships/slide" Target="slides/slide81.xml"/><Relationship Id="rId85" Type="http://schemas.openxmlformats.org/officeDocument/2006/relationships/slide" Target="slides/slide82.xml"/><Relationship Id="rId86" Type="http://schemas.openxmlformats.org/officeDocument/2006/relationships/slide" Target="slides/slide83.xml"/><Relationship Id="rId87" Type="http://schemas.openxmlformats.org/officeDocument/2006/relationships/slide" Target="slides/slide84.xml"/><Relationship Id="rId88" Type="http://schemas.openxmlformats.org/officeDocument/2006/relationships/slide" Target="slides/slide85.xml"/><Relationship Id="rId89" Type="http://schemas.openxmlformats.org/officeDocument/2006/relationships/slide" Target="slides/slide86.xml"/><Relationship Id="rId90" Type="http://schemas.openxmlformats.org/officeDocument/2006/relationships/slide" Target="slides/slide87.xml"/><Relationship Id="rId91" Type="http://schemas.openxmlformats.org/officeDocument/2006/relationships/slide" Target="slides/slide88.xml"/><Relationship Id="rId92" Type="http://schemas.openxmlformats.org/officeDocument/2006/relationships/slide" Target="slides/slide89.xml"/><Relationship Id="rId93" Type="http://schemas.openxmlformats.org/officeDocument/2006/relationships/slide" Target="slides/slide90.xml"/><Relationship Id="rId94" Type="http://schemas.openxmlformats.org/officeDocument/2006/relationships/slide" Target="slides/slide91.xml"/><Relationship Id="rId95" Type="http://schemas.openxmlformats.org/officeDocument/2006/relationships/slide" Target="slides/slide92.xml"/><Relationship Id="rId96" Type="http://schemas.openxmlformats.org/officeDocument/2006/relationships/slide" Target="slides/slide93.xml"/><Relationship Id="rId97" Type="http://schemas.openxmlformats.org/officeDocument/2006/relationships/slide" Target="slides/slide94.xml"/><Relationship Id="rId98" Type="http://schemas.openxmlformats.org/officeDocument/2006/relationships/presProps" Target="presProps.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
          </p:nvPr>
        </p:nvSpPr>
        <p:spPr/>
        <p:txBody>
          <a:bodyPr/>
          <a:p>
            <a:r>
              <a:t>Footer</a:t>
            </a:r>
          </a:p>
        </p:txBody>
      </p:sp>
      <p:sp>
        <p:nvSpPr>
          <p:cNvPr id="3" name="PlaceHolder 2"/>
          <p:cNvSpPr>
            <a:spLocks noGrp="1"/>
          </p:cNvSpPr>
          <p:nvPr>
            <p:ph type="sldNum" idx="2"/>
          </p:nvPr>
        </p:nvSpPr>
        <p:spPr/>
        <p:txBody>
          <a:bodyPr/>
          <a:p>
            <a:fld id="{D0EC0068-D713-49DD-84A6-273500D5893E}" type="slidenum">
              <a:t>&lt;#&gt;</a:t>
            </a:fld>
          </a:p>
        </p:txBody>
      </p:sp>
      <p:sp>
        <p:nvSpPr>
          <p:cNvPr id="4" name="PlaceHolder 3"/>
          <p:cNvSpPr>
            <a:spLocks noGrp="1"/>
          </p:cNvSpPr>
          <p:nvPr>
            <p:ph type="dt" idx="3"/>
          </p:nvPr>
        </p:nvSpPr>
        <p:spPr/>
        <p:txBody>
          <a:bodyPr/>
          <a:p>
            <a:r>
              <a:rPr lang="en-US"/>
              <a:t/>
            </a:r>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27"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8"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5" name="PlaceHolder 4"/>
          <p:cNvSpPr>
            <a:spLocks noGrp="1"/>
          </p:cNvSpPr>
          <p:nvPr>
            <p:ph type="ftr" idx="1"/>
          </p:nvPr>
        </p:nvSpPr>
        <p:spPr/>
        <p:txBody>
          <a:bodyPr/>
          <a:p>
            <a:r>
              <a:t>Footer</a:t>
            </a:r>
          </a:p>
        </p:txBody>
      </p:sp>
      <p:sp>
        <p:nvSpPr>
          <p:cNvPr id="6" name="PlaceHolder 5"/>
          <p:cNvSpPr>
            <a:spLocks noGrp="1"/>
          </p:cNvSpPr>
          <p:nvPr>
            <p:ph type="sldNum" idx="2"/>
          </p:nvPr>
        </p:nvSpPr>
        <p:spPr/>
        <p:txBody>
          <a:bodyPr/>
          <a:p>
            <a:fld id="{D527CD46-0763-4CBB-B268-B6FEB2BD0502}" type="slidenum">
              <a:t>&lt;#&gt;</a:t>
            </a:fld>
          </a:p>
        </p:txBody>
      </p:sp>
      <p:sp>
        <p:nvSpPr>
          <p:cNvPr id="7" name="PlaceHolder 6"/>
          <p:cNvSpPr>
            <a:spLocks noGrp="1"/>
          </p:cNvSpPr>
          <p:nvPr>
            <p:ph type="dt" idx="3"/>
          </p:nvPr>
        </p:nvSpPr>
        <p:spPr/>
        <p:txBody>
          <a:bodyPr/>
          <a:p>
            <a:r>
              <a:rPr lang="en-US"/>
              <a:t/>
            </a: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30"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1"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2"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3"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7" name="PlaceHolder 6"/>
          <p:cNvSpPr>
            <a:spLocks noGrp="1"/>
          </p:cNvSpPr>
          <p:nvPr>
            <p:ph type="ftr" idx="1"/>
          </p:nvPr>
        </p:nvSpPr>
        <p:spPr/>
        <p:txBody>
          <a:bodyPr/>
          <a:p>
            <a:r>
              <a:t>Footer</a:t>
            </a:r>
          </a:p>
        </p:txBody>
      </p:sp>
      <p:sp>
        <p:nvSpPr>
          <p:cNvPr id="8" name="PlaceHolder 7"/>
          <p:cNvSpPr>
            <a:spLocks noGrp="1"/>
          </p:cNvSpPr>
          <p:nvPr>
            <p:ph type="sldNum" idx="2"/>
          </p:nvPr>
        </p:nvSpPr>
        <p:spPr/>
        <p:txBody>
          <a:bodyPr/>
          <a:p>
            <a:fld id="{AF143C6C-6A60-441A-BC3A-874258E4A39D}" type="slidenum">
              <a:t>&lt;#&gt;</a:t>
            </a:fld>
          </a:p>
        </p:txBody>
      </p:sp>
      <p:sp>
        <p:nvSpPr>
          <p:cNvPr id="9" name="PlaceHolder 8"/>
          <p:cNvSpPr>
            <a:spLocks noGrp="1"/>
          </p:cNvSpPr>
          <p:nvPr>
            <p:ph type="dt" idx="3"/>
          </p:nvPr>
        </p:nvSpPr>
        <p:spPr/>
        <p:txBody>
          <a:bodyPr/>
          <a:p>
            <a:r>
              <a:rPr lang="en-US"/>
              <a:t/>
            </a: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35"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6"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7"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8"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9"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0"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9" name="PlaceHolder 8"/>
          <p:cNvSpPr>
            <a:spLocks noGrp="1"/>
          </p:cNvSpPr>
          <p:nvPr>
            <p:ph type="ftr" idx="1"/>
          </p:nvPr>
        </p:nvSpPr>
        <p:spPr/>
        <p:txBody>
          <a:bodyPr/>
          <a:p>
            <a:r>
              <a:t>Footer</a:t>
            </a:r>
          </a:p>
        </p:txBody>
      </p:sp>
      <p:sp>
        <p:nvSpPr>
          <p:cNvPr id="10" name="PlaceHolder 9"/>
          <p:cNvSpPr>
            <a:spLocks noGrp="1"/>
          </p:cNvSpPr>
          <p:nvPr>
            <p:ph type="sldNum" idx="2"/>
          </p:nvPr>
        </p:nvSpPr>
        <p:spPr/>
        <p:txBody>
          <a:bodyPr/>
          <a:p>
            <a:fld id="{32B33987-6BDA-48B0-9372-742A812685EE}" type="slidenum">
              <a:t>&lt;#&gt;</a:t>
            </a:fld>
          </a:p>
        </p:txBody>
      </p:sp>
      <p:sp>
        <p:nvSpPr>
          <p:cNvPr id="11" name="PlaceHolder 10"/>
          <p:cNvSpPr>
            <a:spLocks noGrp="1"/>
          </p:cNvSpPr>
          <p:nvPr>
            <p:ph type="dt" idx="3"/>
          </p:nvPr>
        </p:nvSpPr>
        <p:spPr/>
        <p:txBody>
          <a:bodyPr/>
          <a:p>
            <a:r>
              <a:rPr lang="en-US"/>
              <a:t/>
            </a: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4"/>
          </p:nvPr>
        </p:nvSpPr>
        <p:spPr/>
        <p:txBody>
          <a:bodyPr/>
          <a:p>
            <a:r>
              <a:t>Footer</a:t>
            </a:r>
          </a:p>
        </p:txBody>
      </p:sp>
      <p:sp>
        <p:nvSpPr>
          <p:cNvPr id="3" name="PlaceHolder 2"/>
          <p:cNvSpPr>
            <a:spLocks noGrp="1"/>
          </p:cNvSpPr>
          <p:nvPr>
            <p:ph type="sldNum" idx="5"/>
          </p:nvPr>
        </p:nvSpPr>
        <p:spPr/>
        <p:txBody>
          <a:bodyPr/>
          <a:p>
            <a:fld id="{9F6C6862-E7A7-436D-997C-3315482E7309}" type="slidenum">
              <a:t>&lt;#&gt;</a:t>
            </a:fld>
          </a:p>
        </p:txBody>
      </p:sp>
      <p:sp>
        <p:nvSpPr>
          <p:cNvPr id="4" name="PlaceHolder 3"/>
          <p:cNvSpPr>
            <a:spLocks noGrp="1"/>
          </p:cNvSpPr>
          <p:nvPr>
            <p:ph type="dt" idx="6"/>
          </p:nvPr>
        </p:nvSpPr>
        <p:spPr/>
        <p:txBody>
          <a:bodyPr/>
          <a:p>
            <a:r>
              <a:rPr lang="en-US"/>
              <a:t/>
            </a:r>
          </a:p>
        </p:txBody>
      </p:sp>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47"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indent="0" algn="ctr">
              <a:buNone/>
            </a:pPr>
            <a:endParaRPr b="0" lang="en-US" sz="3200" spc="-1" strike="noStrike">
              <a:solidFill>
                <a:srgbClr val="000000"/>
              </a:solidFill>
              <a:latin typeface="Arial"/>
            </a:endParaRPr>
          </a:p>
        </p:txBody>
      </p:sp>
      <p:sp>
        <p:nvSpPr>
          <p:cNvPr id="4" name="PlaceHolder 3"/>
          <p:cNvSpPr>
            <a:spLocks noGrp="1"/>
          </p:cNvSpPr>
          <p:nvPr>
            <p:ph type="ftr" idx="4"/>
          </p:nvPr>
        </p:nvSpPr>
        <p:spPr/>
        <p:txBody>
          <a:bodyPr/>
          <a:p>
            <a:r>
              <a:t>Footer</a:t>
            </a:r>
          </a:p>
        </p:txBody>
      </p:sp>
      <p:sp>
        <p:nvSpPr>
          <p:cNvPr id="5" name="PlaceHolder 4"/>
          <p:cNvSpPr>
            <a:spLocks noGrp="1"/>
          </p:cNvSpPr>
          <p:nvPr>
            <p:ph type="sldNum" idx="5"/>
          </p:nvPr>
        </p:nvSpPr>
        <p:spPr/>
        <p:txBody>
          <a:bodyPr/>
          <a:p>
            <a:fld id="{2213B155-0626-4D08-B738-68B10DCB7738}" type="slidenum">
              <a:t>&lt;#&gt;</a:t>
            </a:fld>
          </a:p>
        </p:txBody>
      </p:sp>
      <p:sp>
        <p:nvSpPr>
          <p:cNvPr id="6" name="PlaceHolder 5"/>
          <p:cNvSpPr>
            <a:spLocks noGrp="1"/>
          </p:cNvSpPr>
          <p:nvPr>
            <p:ph type="dt" idx="6"/>
          </p:nvPr>
        </p:nvSpPr>
        <p:spPr/>
        <p:txBody>
          <a:bodyPr/>
          <a:p>
            <a:r>
              <a:rPr lang="en-US"/>
              <a:t/>
            </a: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49"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 name="PlaceHolder 3"/>
          <p:cNvSpPr>
            <a:spLocks noGrp="1"/>
          </p:cNvSpPr>
          <p:nvPr>
            <p:ph type="ftr" idx="4"/>
          </p:nvPr>
        </p:nvSpPr>
        <p:spPr/>
        <p:txBody>
          <a:bodyPr/>
          <a:p>
            <a:r>
              <a:t>Footer</a:t>
            </a:r>
          </a:p>
        </p:txBody>
      </p:sp>
      <p:sp>
        <p:nvSpPr>
          <p:cNvPr id="5" name="PlaceHolder 4"/>
          <p:cNvSpPr>
            <a:spLocks noGrp="1"/>
          </p:cNvSpPr>
          <p:nvPr>
            <p:ph type="sldNum" idx="5"/>
          </p:nvPr>
        </p:nvSpPr>
        <p:spPr/>
        <p:txBody>
          <a:bodyPr/>
          <a:p>
            <a:fld id="{B7391ED3-20E7-43F8-A236-834F6148100C}" type="slidenum">
              <a:t>&lt;#&gt;</a:t>
            </a:fld>
          </a:p>
        </p:txBody>
      </p:sp>
      <p:sp>
        <p:nvSpPr>
          <p:cNvPr id="6" name="PlaceHolder 5"/>
          <p:cNvSpPr>
            <a:spLocks noGrp="1"/>
          </p:cNvSpPr>
          <p:nvPr>
            <p:ph type="dt" idx="6"/>
          </p:nvPr>
        </p:nvSpPr>
        <p:spPr/>
        <p:txBody>
          <a:bodyPr/>
          <a:p>
            <a:r>
              <a:rPr lang="en-US"/>
              <a:t/>
            </a: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51"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52"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5" name="PlaceHolder 4"/>
          <p:cNvSpPr>
            <a:spLocks noGrp="1"/>
          </p:cNvSpPr>
          <p:nvPr>
            <p:ph type="ftr" idx="4"/>
          </p:nvPr>
        </p:nvSpPr>
        <p:spPr/>
        <p:txBody>
          <a:bodyPr/>
          <a:p>
            <a:r>
              <a:t>Footer</a:t>
            </a:r>
          </a:p>
        </p:txBody>
      </p:sp>
      <p:sp>
        <p:nvSpPr>
          <p:cNvPr id="6" name="PlaceHolder 5"/>
          <p:cNvSpPr>
            <a:spLocks noGrp="1"/>
          </p:cNvSpPr>
          <p:nvPr>
            <p:ph type="sldNum" idx="5"/>
          </p:nvPr>
        </p:nvSpPr>
        <p:spPr/>
        <p:txBody>
          <a:bodyPr/>
          <a:p>
            <a:fld id="{FAE87CF2-0701-4355-8DAB-79C810035561}" type="slidenum">
              <a:t>&lt;#&gt;</a:t>
            </a:fld>
          </a:p>
        </p:txBody>
      </p:sp>
      <p:sp>
        <p:nvSpPr>
          <p:cNvPr id="7" name="PlaceHolder 6"/>
          <p:cNvSpPr>
            <a:spLocks noGrp="1"/>
          </p:cNvSpPr>
          <p:nvPr>
            <p:ph type="dt" idx="6"/>
          </p:nvPr>
        </p:nvSpPr>
        <p:spPr/>
        <p:txBody>
          <a:bodyPr/>
          <a:p>
            <a:r>
              <a:rPr lang="en-US"/>
              <a:t/>
            </a: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3" name="PlaceHolder 2"/>
          <p:cNvSpPr>
            <a:spLocks noGrp="1"/>
          </p:cNvSpPr>
          <p:nvPr>
            <p:ph type="ftr" idx="4"/>
          </p:nvPr>
        </p:nvSpPr>
        <p:spPr/>
        <p:txBody>
          <a:bodyPr/>
          <a:p>
            <a:r>
              <a:t>Footer</a:t>
            </a:r>
          </a:p>
        </p:txBody>
      </p:sp>
      <p:sp>
        <p:nvSpPr>
          <p:cNvPr id="4" name="PlaceHolder 3"/>
          <p:cNvSpPr>
            <a:spLocks noGrp="1"/>
          </p:cNvSpPr>
          <p:nvPr>
            <p:ph type="sldNum" idx="5"/>
          </p:nvPr>
        </p:nvSpPr>
        <p:spPr/>
        <p:txBody>
          <a:bodyPr/>
          <a:p>
            <a:fld id="{53FE1170-E2B6-4C8F-838B-15D1FE6D39F0}" type="slidenum">
              <a:t>&lt;#&gt;</a:t>
            </a:fld>
          </a:p>
        </p:txBody>
      </p:sp>
      <p:sp>
        <p:nvSpPr>
          <p:cNvPr id="5" name="PlaceHolder 4"/>
          <p:cNvSpPr>
            <a:spLocks noGrp="1"/>
          </p:cNvSpPr>
          <p:nvPr>
            <p:ph type="dt" idx="6"/>
          </p:nvPr>
        </p:nvSpPr>
        <p:spPr/>
        <p:txBody>
          <a:bodyPr/>
          <a:p>
            <a:r>
              <a:rPr lang="en-US"/>
              <a:t/>
            </a: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4"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endParaRPr b="0" lang="en-US" sz="3200" spc="-1" strike="noStrike">
              <a:solidFill>
                <a:srgbClr val="000000"/>
              </a:solidFill>
              <a:latin typeface="Arial"/>
            </a:endParaRPr>
          </a:p>
        </p:txBody>
      </p:sp>
      <p:sp>
        <p:nvSpPr>
          <p:cNvPr id="3" name="PlaceHolder 2"/>
          <p:cNvSpPr>
            <a:spLocks noGrp="1"/>
          </p:cNvSpPr>
          <p:nvPr>
            <p:ph type="ftr" idx="4"/>
          </p:nvPr>
        </p:nvSpPr>
        <p:spPr/>
        <p:txBody>
          <a:bodyPr/>
          <a:p>
            <a:r>
              <a:t>Footer</a:t>
            </a:r>
          </a:p>
        </p:txBody>
      </p:sp>
      <p:sp>
        <p:nvSpPr>
          <p:cNvPr id="4" name="PlaceHolder 3"/>
          <p:cNvSpPr>
            <a:spLocks noGrp="1"/>
          </p:cNvSpPr>
          <p:nvPr>
            <p:ph type="sldNum" idx="5"/>
          </p:nvPr>
        </p:nvSpPr>
        <p:spPr/>
        <p:txBody>
          <a:bodyPr/>
          <a:p>
            <a:fld id="{04283887-0920-451D-97ED-7842358AE20E}" type="slidenum">
              <a:t>&lt;#&gt;</a:t>
            </a:fld>
          </a:p>
        </p:txBody>
      </p:sp>
      <p:sp>
        <p:nvSpPr>
          <p:cNvPr id="5" name="PlaceHolder 4"/>
          <p:cNvSpPr>
            <a:spLocks noGrp="1"/>
          </p:cNvSpPr>
          <p:nvPr>
            <p:ph type="dt" idx="6"/>
          </p:nvPr>
        </p:nvSpPr>
        <p:spPr/>
        <p:txBody>
          <a:bodyPr/>
          <a:p>
            <a:r>
              <a:rPr lang="en-US"/>
              <a:t/>
            </a: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56"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57"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58"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6" name="PlaceHolder 5"/>
          <p:cNvSpPr>
            <a:spLocks noGrp="1"/>
          </p:cNvSpPr>
          <p:nvPr>
            <p:ph type="ftr" idx="4"/>
          </p:nvPr>
        </p:nvSpPr>
        <p:spPr/>
        <p:txBody>
          <a:bodyPr/>
          <a:p>
            <a:r>
              <a:t>Footer</a:t>
            </a:r>
          </a:p>
        </p:txBody>
      </p:sp>
      <p:sp>
        <p:nvSpPr>
          <p:cNvPr id="7" name="PlaceHolder 6"/>
          <p:cNvSpPr>
            <a:spLocks noGrp="1"/>
          </p:cNvSpPr>
          <p:nvPr>
            <p:ph type="sldNum" idx="5"/>
          </p:nvPr>
        </p:nvSpPr>
        <p:spPr/>
        <p:txBody>
          <a:bodyPr/>
          <a:p>
            <a:fld id="{0C8A6E13-4600-48B4-82E0-02397C54E800}" type="slidenum">
              <a:t>&lt;#&gt;</a:t>
            </a:fld>
          </a:p>
        </p:txBody>
      </p:sp>
      <p:sp>
        <p:nvSpPr>
          <p:cNvPr id="8" name="PlaceHolder 7"/>
          <p:cNvSpPr>
            <a:spLocks noGrp="1"/>
          </p:cNvSpPr>
          <p:nvPr>
            <p:ph type="dt" idx="6"/>
          </p:nvPr>
        </p:nvSpPr>
        <p:spPr/>
        <p:txBody>
          <a:bodyPr/>
          <a:p>
            <a:r>
              <a:rPr lang="en-US"/>
              <a:t/>
            </a: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6"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indent="0" algn="ctr">
              <a:buNone/>
            </a:pPr>
            <a:endParaRPr b="0" lang="en-US" sz="3200" spc="-1" strike="noStrike">
              <a:solidFill>
                <a:srgbClr val="000000"/>
              </a:solidFill>
              <a:latin typeface="Arial"/>
            </a:endParaRPr>
          </a:p>
        </p:txBody>
      </p:sp>
      <p:sp>
        <p:nvSpPr>
          <p:cNvPr id="4" name="PlaceHolder 3"/>
          <p:cNvSpPr>
            <a:spLocks noGrp="1"/>
          </p:cNvSpPr>
          <p:nvPr>
            <p:ph type="ftr" idx="1"/>
          </p:nvPr>
        </p:nvSpPr>
        <p:spPr/>
        <p:txBody>
          <a:bodyPr/>
          <a:p>
            <a:r>
              <a:t>Footer</a:t>
            </a:r>
          </a:p>
        </p:txBody>
      </p:sp>
      <p:sp>
        <p:nvSpPr>
          <p:cNvPr id="5" name="PlaceHolder 4"/>
          <p:cNvSpPr>
            <a:spLocks noGrp="1"/>
          </p:cNvSpPr>
          <p:nvPr>
            <p:ph type="sldNum" idx="2"/>
          </p:nvPr>
        </p:nvSpPr>
        <p:spPr/>
        <p:txBody>
          <a:bodyPr/>
          <a:p>
            <a:fld id="{48AD44C2-CE22-4550-A511-038F94EFB31E}" type="slidenum">
              <a:t>&lt;#&gt;</a:t>
            </a:fld>
          </a:p>
        </p:txBody>
      </p:sp>
      <p:sp>
        <p:nvSpPr>
          <p:cNvPr id="6" name="PlaceHolder 5"/>
          <p:cNvSpPr>
            <a:spLocks noGrp="1"/>
          </p:cNvSpPr>
          <p:nvPr>
            <p:ph type="dt" idx="3"/>
          </p:nvPr>
        </p:nvSpPr>
        <p:spPr/>
        <p:txBody>
          <a:bodyPr/>
          <a:p>
            <a:r>
              <a:rPr lang="en-US"/>
              <a:t/>
            </a: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60"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61"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62"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6" name="PlaceHolder 5"/>
          <p:cNvSpPr>
            <a:spLocks noGrp="1"/>
          </p:cNvSpPr>
          <p:nvPr>
            <p:ph type="ftr" idx="4"/>
          </p:nvPr>
        </p:nvSpPr>
        <p:spPr/>
        <p:txBody>
          <a:bodyPr/>
          <a:p>
            <a:r>
              <a:t>Footer</a:t>
            </a:r>
          </a:p>
        </p:txBody>
      </p:sp>
      <p:sp>
        <p:nvSpPr>
          <p:cNvPr id="7" name="PlaceHolder 6"/>
          <p:cNvSpPr>
            <a:spLocks noGrp="1"/>
          </p:cNvSpPr>
          <p:nvPr>
            <p:ph type="sldNum" idx="5"/>
          </p:nvPr>
        </p:nvSpPr>
        <p:spPr/>
        <p:txBody>
          <a:bodyPr/>
          <a:p>
            <a:fld id="{0419B3DF-832A-4853-9FC5-430CE8927EFA}" type="slidenum">
              <a:t>&lt;#&gt;</a:t>
            </a:fld>
          </a:p>
        </p:txBody>
      </p:sp>
      <p:sp>
        <p:nvSpPr>
          <p:cNvPr id="8" name="PlaceHolder 7"/>
          <p:cNvSpPr>
            <a:spLocks noGrp="1"/>
          </p:cNvSpPr>
          <p:nvPr>
            <p:ph type="dt" idx="6"/>
          </p:nvPr>
        </p:nvSpPr>
        <p:spPr/>
        <p:txBody>
          <a:bodyPr/>
          <a:p>
            <a:r>
              <a:rPr lang="en-US"/>
              <a:t/>
            </a: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64"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65"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66"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6" name="PlaceHolder 5"/>
          <p:cNvSpPr>
            <a:spLocks noGrp="1"/>
          </p:cNvSpPr>
          <p:nvPr>
            <p:ph type="ftr" idx="4"/>
          </p:nvPr>
        </p:nvSpPr>
        <p:spPr/>
        <p:txBody>
          <a:bodyPr/>
          <a:p>
            <a:r>
              <a:t>Footer</a:t>
            </a:r>
          </a:p>
        </p:txBody>
      </p:sp>
      <p:sp>
        <p:nvSpPr>
          <p:cNvPr id="7" name="PlaceHolder 6"/>
          <p:cNvSpPr>
            <a:spLocks noGrp="1"/>
          </p:cNvSpPr>
          <p:nvPr>
            <p:ph type="sldNum" idx="5"/>
          </p:nvPr>
        </p:nvSpPr>
        <p:spPr/>
        <p:txBody>
          <a:bodyPr/>
          <a:p>
            <a:fld id="{65E7A12A-F2B9-41D8-9639-23D8BC520D28}" type="slidenum">
              <a:t>&lt;#&gt;</a:t>
            </a:fld>
          </a:p>
        </p:txBody>
      </p:sp>
      <p:sp>
        <p:nvSpPr>
          <p:cNvPr id="8" name="PlaceHolder 7"/>
          <p:cNvSpPr>
            <a:spLocks noGrp="1"/>
          </p:cNvSpPr>
          <p:nvPr>
            <p:ph type="dt" idx="6"/>
          </p:nvPr>
        </p:nvSpPr>
        <p:spPr/>
        <p:txBody>
          <a:bodyPr/>
          <a:p>
            <a:r>
              <a:rPr lang="en-US"/>
              <a:t/>
            </a: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68"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69"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5" name="PlaceHolder 4"/>
          <p:cNvSpPr>
            <a:spLocks noGrp="1"/>
          </p:cNvSpPr>
          <p:nvPr>
            <p:ph type="ftr" idx="4"/>
          </p:nvPr>
        </p:nvSpPr>
        <p:spPr/>
        <p:txBody>
          <a:bodyPr/>
          <a:p>
            <a:r>
              <a:t>Footer</a:t>
            </a:r>
          </a:p>
        </p:txBody>
      </p:sp>
      <p:sp>
        <p:nvSpPr>
          <p:cNvPr id="6" name="PlaceHolder 5"/>
          <p:cNvSpPr>
            <a:spLocks noGrp="1"/>
          </p:cNvSpPr>
          <p:nvPr>
            <p:ph type="sldNum" idx="5"/>
          </p:nvPr>
        </p:nvSpPr>
        <p:spPr/>
        <p:txBody>
          <a:bodyPr/>
          <a:p>
            <a:fld id="{B7D6DFF1-364B-4554-9923-28DA0D2E790E}" type="slidenum">
              <a:t>&lt;#&gt;</a:t>
            </a:fld>
          </a:p>
        </p:txBody>
      </p:sp>
      <p:sp>
        <p:nvSpPr>
          <p:cNvPr id="7" name="PlaceHolder 6"/>
          <p:cNvSpPr>
            <a:spLocks noGrp="1"/>
          </p:cNvSpPr>
          <p:nvPr>
            <p:ph type="dt" idx="6"/>
          </p:nvPr>
        </p:nvSpPr>
        <p:spPr/>
        <p:txBody>
          <a:bodyPr/>
          <a:p>
            <a:r>
              <a:rPr lang="en-US"/>
              <a:t/>
            </a: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71"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72"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73"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74"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7" name="PlaceHolder 6"/>
          <p:cNvSpPr>
            <a:spLocks noGrp="1"/>
          </p:cNvSpPr>
          <p:nvPr>
            <p:ph type="ftr" idx="4"/>
          </p:nvPr>
        </p:nvSpPr>
        <p:spPr/>
        <p:txBody>
          <a:bodyPr/>
          <a:p>
            <a:r>
              <a:t>Footer</a:t>
            </a:r>
          </a:p>
        </p:txBody>
      </p:sp>
      <p:sp>
        <p:nvSpPr>
          <p:cNvPr id="8" name="PlaceHolder 7"/>
          <p:cNvSpPr>
            <a:spLocks noGrp="1"/>
          </p:cNvSpPr>
          <p:nvPr>
            <p:ph type="sldNum" idx="5"/>
          </p:nvPr>
        </p:nvSpPr>
        <p:spPr/>
        <p:txBody>
          <a:bodyPr/>
          <a:p>
            <a:fld id="{AD3BC1FE-B563-4E0B-A863-FE82E57F4300}" type="slidenum">
              <a:t>&lt;#&gt;</a:t>
            </a:fld>
          </a:p>
        </p:txBody>
      </p:sp>
      <p:sp>
        <p:nvSpPr>
          <p:cNvPr id="9" name="PlaceHolder 8"/>
          <p:cNvSpPr>
            <a:spLocks noGrp="1"/>
          </p:cNvSpPr>
          <p:nvPr>
            <p:ph type="dt" idx="6"/>
          </p:nvPr>
        </p:nvSpPr>
        <p:spPr/>
        <p:txBody>
          <a:bodyPr/>
          <a:p>
            <a:r>
              <a:rPr lang="en-US"/>
              <a:t/>
            </a: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76"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77"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78"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79"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80"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81"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9" name="PlaceHolder 8"/>
          <p:cNvSpPr>
            <a:spLocks noGrp="1"/>
          </p:cNvSpPr>
          <p:nvPr>
            <p:ph type="ftr" idx="4"/>
          </p:nvPr>
        </p:nvSpPr>
        <p:spPr/>
        <p:txBody>
          <a:bodyPr/>
          <a:p>
            <a:r>
              <a:t>Footer</a:t>
            </a:r>
          </a:p>
        </p:txBody>
      </p:sp>
      <p:sp>
        <p:nvSpPr>
          <p:cNvPr id="10" name="PlaceHolder 9"/>
          <p:cNvSpPr>
            <a:spLocks noGrp="1"/>
          </p:cNvSpPr>
          <p:nvPr>
            <p:ph type="sldNum" idx="5"/>
          </p:nvPr>
        </p:nvSpPr>
        <p:spPr/>
        <p:txBody>
          <a:bodyPr/>
          <a:p>
            <a:fld id="{2BBC549C-FFFC-4757-A057-218F5AA9F60B}" type="slidenum">
              <a:t>&lt;#&gt;</a:t>
            </a:fld>
          </a:p>
        </p:txBody>
      </p:sp>
      <p:sp>
        <p:nvSpPr>
          <p:cNvPr id="11" name="PlaceHolder 10"/>
          <p:cNvSpPr>
            <a:spLocks noGrp="1"/>
          </p:cNvSpPr>
          <p:nvPr>
            <p:ph type="dt" idx="6"/>
          </p:nvPr>
        </p:nvSpPr>
        <p:spPr/>
        <p:txBody>
          <a:bodyPr/>
          <a:p>
            <a:r>
              <a:rPr lang="en-US"/>
              <a:t/>
            </a: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8"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 name="PlaceHolder 3"/>
          <p:cNvSpPr>
            <a:spLocks noGrp="1"/>
          </p:cNvSpPr>
          <p:nvPr>
            <p:ph type="ftr" idx="1"/>
          </p:nvPr>
        </p:nvSpPr>
        <p:spPr/>
        <p:txBody>
          <a:bodyPr/>
          <a:p>
            <a:r>
              <a:t>Footer</a:t>
            </a:r>
          </a:p>
        </p:txBody>
      </p:sp>
      <p:sp>
        <p:nvSpPr>
          <p:cNvPr id="5" name="PlaceHolder 4"/>
          <p:cNvSpPr>
            <a:spLocks noGrp="1"/>
          </p:cNvSpPr>
          <p:nvPr>
            <p:ph type="sldNum" idx="2"/>
          </p:nvPr>
        </p:nvSpPr>
        <p:spPr/>
        <p:txBody>
          <a:bodyPr/>
          <a:p>
            <a:fld id="{883047B6-5131-4A6E-A89C-2EDFC4F541E5}" type="slidenum">
              <a:t>&lt;#&gt;</a:t>
            </a:fld>
          </a:p>
        </p:txBody>
      </p:sp>
      <p:sp>
        <p:nvSpPr>
          <p:cNvPr id="6" name="PlaceHolder 5"/>
          <p:cNvSpPr>
            <a:spLocks noGrp="1"/>
          </p:cNvSpPr>
          <p:nvPr>
            <p:ph type="dt" idx="3"/>
          </p:nvPr>
        </p:nvSpPr>
        <p:spPr/>
        <p:txBody>
          <a:bodyPr/>
          <a:p>
            <a:r>
              <a:rPr lang="en-US"/>
              <a:t/>
            </a: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0"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1"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5" name="PlaceHolder 4"/>
          <p:cNvSpPr>
            <a:spLocks noGrp="1"/>
          </p:cNvSpPr>
          <p:nvPr>
            <p:ph type="ftr" idx="1"/>
          </p:nvPr>
        </p:nvSpPr>
        <p:spPr/>
        <p:txBody>
          <a:bodyPr/>
          <a:p>
            <a:r>
              <a:t>Footer</a:t>
            </a:r>
          </a:p>
        </p:txBody>
      </p:sp>
      <p:sp>
        <p:nvSpPr>
          <p:cNvPr id="6" name="PlaceHolder 5"/>
          <p:cNvSpPr>
            <a:spLocks noGrp="1"/>
          </p:cNvSpPr>
          <p:nvPr>
            <p:ph type="sldNum" idx="2"/>
          </p:nvPr>
        </p:nvSpPr>
        <p:spPr/>
        <p:txBody>
          <a:bodyPr/>
          <a:p>
            <a:fld id="{9A81EA24-62B8-4193-B2DA-22A78BACDB36}" type="slidenum">
              <a:t>&lt;#&gt;</a:t>
            </a:fld>
          </a:p>
        </p:txBody>
      </p:sp>
      <p:sp>
        <p:nvSpPr>
          <p:cNvPr id="7" name="PlaceHolder 6"/>
          <p:cNvSpPr>
            <a:spLocks noGrp="1"/>
          </p:cNvSpPr>
          <p:nvPr>
            <p:ph type="dt" idx="3"/>
          </p:nvPr>
        </p:nvSpPr>
        <p:spPr/>
        <p:txBody>
          <a:bodyPr/>
          <a:p>
            <a:r>
              <a:rPr lang="en-US"/>
              <a:t/>
            </a: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3" name="PlaceHolder 2"/>
          <p:cNvSpPr>
            <a:spLocks noGrp="1"/>
          </p:cNvSpPr>
          <p:nvPr>
            <p:ph type="ftr" idx="1"/>
          </p:nvPr>
        </p:nvSpPr>
        <p:spPr/>
        <p:txBody>
          <a:bodyPr/>
          <a:p>
            <a:r>
              <a:t>Footer</a:t>
            </a:r>
          </a:p>
        </p:txBody>
      </p:sp>
      <p:sp>
        <p:nvSpPr>
          <p:cNvPr id="4" name="PlaceHolder 3"/>
          <p:cNvSpPr>
            <a:spLocks noGrp="1"/>
          </p:cNvSpPr>
          <p:nvPr>
            <p:ph type="sldNum" idx="2"/>
          </p:nvPr>
        </p:nvSpPr>
        <p:spPr/>
        <p:txBody>
          <a:bodyPr/>
          <a:p>
            <a:fld id="{B8D43AAE-35AD-408D-AA1F-3FD8AC895DF9}" type="slidenum">
              <a:t>&lt;#&gt;</a:t>
            </a:fld>
          </a:p>
        </p:txBody>
      </p:sp>
      <p:sp>
        <p:nvSpPr>
          <p:cNvPr id="5" name="PlaceHolder 4"/>
          <p:cNvSpPr>
            <a:spLocks noGrp="1"/>
          </p:cNvSpPr>
          <p:nvPr>
            <p:ph type="dt" idx="3"/>
          </p:nvPr>
        </p:nvSpPr>
        <p:spPr/>
        <p:txBody>
          <a:bodyPr/>
          <a:p>
            <a:r>
              <a:rPr lang="en-US"/>
              <a:t/>
            </a: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endParaRPr b="0" lang="en-US" sz="3200" spc="-1" strike="noStrike">
              <a:solidFill>
                <a:srgbClr val="000000"/>
              </a:solidFill>
              <a:latin typeface="Arial"/>
            </a:endParaRPr>
          </a:p>
        </p:txBody>
      </p:sp>
      <p:sp>
        <p:nvSpPr>
          <p:cNvPr id="3" name="PlaceHolder 2"/>
          <p:cNvSpPr>
            <a:spLocks noGrp="1"/>
          </p:cNvSpPr>
          <p:nvPr>
            <p:ph type="ftr" idx="1"/>
          </p:nvPr>
        </p:nvSpPr>
        <p:spPr/>
        <p:txBody>
          <a:bodyPr/>
          <a:p>
            <a:r>
              <a:t>Footer</a:t>
            </a:r>
          </a:p>
        </p:txBody>
      </p:sp>
      <p:sp>
        <p:nvSpPr>
          <p:cNvPr id="4" name="PlaceHolder 3"/>
          <p:cNvSpPr>
            <a:spLocks noGrp="1"/>
          </p:cNvSpPr>
          <p:nvPr>
            <p:ph type="sldNum" idx="2"/>
          </p:nvPr>
        </p:nvSpPr>
        <p:spPr/>
        <p:txBody>
          <a:bodyPr/>
          <a:p>
            <a:fld id="{31BD592E-0287-44C9-B3E8-AEEA0B424E1C}" type="slidenum">
              <a:t>&lt;#&gt;</a:t>
            </a:fld>
          </a:p>
        </p:txBody>
      </p:sp>
      <p:sp>
        <p:nvSpPr>
          <p:cNvPr id="5" name="PlaceHolder 4"/>
          <p:cNvSpPr>
            <a:spLocks noGrp="1"/>
          </p:cNvSpPr>
          <p:nvPr>
            <p:ph type="dt" idx="3"/>
          </p:nvPr>
        </p:nvSpPr>
        <p:spPr/>
        <p:txBody>
          <a:bodyPr/>
          <a:p>
            <a:r>
              <a:rPr lang="en-US"/>
              <a:t/>
            </a: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5"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6"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7"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6" name="PlaceHolder 5"/>
          <p:cNvSpPr>
            <a:spLocks noGrp="1"/>
          </p:cNvSpPr>
          <p:nvPr>
            <p:ph type="ftr" idx="1"/>
          </p:nvPr>
        </p:nvSpPr>
        <p:spPr/>
        <p:txBody>
          <a:bodyPr/>
          <a:p>
            <a:r>
              <a:t>Footer</a:t>
            </a:r>
          </a:p>
        </p:txBody>
      </p:sp>
      <p:sp>
        <p:nvSpPr>
          <p:cNvPr id="7" name="PlaceHolder 6"/>
          <p:cNvSpPr>
            <a:spLocks noGrp="1"/>
          </p:cNvSpPr>
          <p:nvPr>
            <p:ph type="sldNum" idx="2"/>
          </p:nvPr>
        </p:nvSpPr>
        <p:spPr/>
        <p:txBody>
          <a:bodyPr/>
          <a:p>
            <a:fld id="{C2ADCE68-9971-4B5C-A9B3-D398C027C574}" type="slidenum">
              <a:t>&lt;#&gt;</a:t>
            </a:fld>
          </a:p>
        </p:txBody>
      </p:sp>
      <p:sp>
        <p:nvSpPr>
          <p:cNvPr id="8" name="PlaceHolder 7"/>
          <p:cNvSpPr>
            <a:spLocks noGrp="1"/>
          </p:cNvSpPr>
          <p:nvPr>
            <p:ph type="dt" idx="3"/>
          </p:nvPr>
        </p:nvSpPr>
        <p:spPr/>
        <p:txBody>
          <a:bodyPr/>
          <a:p>
            <a:r>
              <a:rPr lang="en-US"/>
              <a:t/>
            </a: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9"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0"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1"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6" name="PlaceHolder 5"/>
          <p:cNvSpPr>
            <a:spLocks noGrp="1"/>
          </p:cNvSpPr>
          <p:nvPr>
            <p:ph type="ftr" idx="1"/>
          </p:nvPr>
        </p:nvSpPr>
        <p:spPr/>
        <p:txBody>
          <a:bodyPr/>
          <a:p>
            <a:r>
              <a:t>Footer</a:t>
            </a:r>
          </a:p>
        </p:txBody>
      </p:sp>
      <p:sp>
        <p:nvSpPr>
          <p:cNvPr id="7" name="PlaceHolder 6"/>
          <p:cNvSpPr>
            <a:spLocks noGrp="1"/>
          </p:cNvSpPr>
          <p:nvPr>
            <p:ph type="sldNum" idx="2"/>
          </p:nvPr>
        </p:nvSpPr>
        <p:spPr/>
        <p:txBody>
          <a:bodyPr/>
          <a:p>
            <a:fld id="{B72339ED-0FEF-4129-99D9-8DAFBEDD1E7B}" type="slidenum">
              <a:t>&lt;#&gt;</a:t>
            </a:fld>
          </a:p>
        </p:txBody>
      </p:sp>
      <p:sp>
        <p:nvSpPr>
          <p:cNvPr id="8" name="PlaceHolder 7"/>
          <p:cNvSpPr>
            <a:spLocks noGrp="1"/>
          </p:cNvSpPr>
          <p:nvPr>
            <p:ph type="dt" idx="3"/>
          </p:nvPr>
        </p:nvSpPr>
        <p:spPr/>
        <p:txBody>
          <a:bodyPr/>
          <a:p>
            <a:r>
              <a:rPr lang="en-US"/>
              <a:t/>
            </a: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23"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4"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5"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6" name="PlaceHolder 5"/>
          <p:cNvSpPr>
            <a:spLocks noGrp="1"/>
          </p:cNvSpPr>
          <p:nvPr>
            <p:ph type="ftr" idx="1"/>
          </p:nvPr>
        </p:nvSpPr>
        <p:spPr/>
        <p:txBody>
          <a:bodyPr/>
          <a:p>
            <a:r>
              <a:t>Footer</a:t>
            </a:r>
          </a:p>
        </p:txBody>
      </p:sp>
      <p:sp>
        <p:nvSpPr>
          <p:cNvPr id="7" name="PlaceHolder 6"/>
          <p:cNvSpPr>
            <a:spLocks noGrp="1"/>
          </p:cNvSpPr>
          <p:nvPr>
            <p:ph type="sldNum" idx="2"/>
          </p:nvPr>
        </p:nvSpPr>
        <p:spPr/>
        <p:txBody>
          <a:bodyPr/>
          <a:p>
            <a:fld id="{5A258A81-85CA-4CF1-82A6-6547ABF339ED}" type="slidenum">
              <a:t>&lt;#&gt;</a:t>
            </a:fld>
          </a:p>
        </p:txBody>
      </p:sp>
      <p:sp>
        <p:nvSpPr>
          <p:cNvPr id="8" name="PlaceHolder 7"/>
          <p:cNvSpPr>
            <a:spLocks noGrp="1"/>
          </p:cNvSpPr>
          <p:nvPr>
            <p:ph type="dt" idx="3"/>
          </p:nvPr>
        </p:nvSpPr>
        <p:spPr/>
        <p:txBody>
          <a:bodyPr/>
          <a:p>
            <a:r>
              <a:rPr lang="en-US"/>
              <a:t/>
            </a: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ftr" idx="1"/>
          </p:nvPr>
        </p:nvSpPr>
        <p:spPr>
          <a:xfrm>
            <a:off x="4038480" y="6356520"/>
            <a:ext cx="4114080" cy="364320"/>
          </a:xfrm>
          <a:prstGeom prst="rect">
            <a:avLst/>
          </a:prstGeom>
          <a:noFill/>
          <a:ln w="0">
            <a:noFill/>
          </a:ln>
        </p:spPr>
        <p:txBody>
          <a:bodyPr lIns="90000" rIns="90000" tIns="45000" bIns="45000" anchor="ctr">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1" name="PlaceHolder 2"/>
          <p:cNvSpPr>
            <a:spLocks noGrp="1"/>
          </p:cNvSpPr>
          <p:nvPr>
            <p:ph type="sldNum" idx="2"/>
          </p:nvPr>
        </p:nvSpPr>
        <p:spPr>
          <a:xfrm>
            <a:off x="8610480" y="6356520"/>
            <a:ext cx="2742480" cy="364320"/>
          </a:xfrm>
          <a:prstGeom prst="rect">
            <a:avLst/>
          </a:prstGeom>
          <a:noFill/>
          <a:ln w="0">
            <a:noFill/>
          </a:ln>
        </p:spPr>
        <p:txBody>
          <a:bodyPr lIns="90000" rIns="90000" tIns="45000" bIns="45000" anchor="ctr">
            <a:noAutofit/>
          </a:bodyPr>
          <a:lstStyle>
            <a:lvl1pPr indent="0" algn="r">
              <a:lnSpc>
                <a:spcPct val="100000"/>
              </a:lnSpc>
              <a:buNone/>
              <a:tabLst>
                <a:tab algn="l" pos="0"/>
              </a:tabLst>
              <a:defRPr b="0" lang="en-IN" sz="1200" spc="-1" strike="noStrike">
                <a:solidFill>
                  <a:srgbClr val="8b8b8b"/>
                </a:solidFill>
                <a:latin typeface="Calibri"/>
              </a:defRPr>
            </a:lvl1pPr>
          </a:lstStyle>
          <a:p>
            <a:pPr indent="0" algn="r">
              <a:lnSpc>
                <a:spcPct val="100000"/>
              </a:lnSpc>
              <a:buNone/>
              <a:tabLst>
                <a:tab algn="l" pos="0"/>
              </a:tabLst>
            </a:pPr>
            <a:fld id="{5F805E7B-E6F9-48B2-BCB2-2D84627A592B}" type="slidenum">
              <a:rPr b="0" lang="en-IN" sz="1200" spc="-1" strike="noStrike">
                <a:solidFill>
                  <a:srgbClr val="8b8b8b"/>
                </a:solidFill>
                <a:latin typeface="Calibri"/>
              </a:rPr>
              <a:t>&lt;number&gt;</a:t>
            </a:fld>
            <a:endParaRPr b="0" lang="en-US" sz="1200" spc="-1" strike="noStrike">
              <a:solidFill>
                <a:srgbClr val="000000"/>
              </a:solidFill>
              <a:latin typeface="Times New Roman"/>
            </a:endParaRPr>
          </a:p>
        </p:txBody>
      </p:sp>
      <p:sp>
        <p:nvSpPr>
          <p:cNvPr id="2" name="PlaceHolder 3"/>
          <p:cNvSpPr>
            <a:spLocks noGrp="1"/>
          </p:cNvSpPr>
          <p:nvPr>
            <p:ph type="dt" idx="3"/>
          </p:nvPr>
        </p:nvSpPr>
        <p:spPr>
          <a:xfrm>
            <a:off x="838080" y="6356520"/>
            <a:ext cx="2742480" cy="364320"/>
          </a:xfrm>
          <a:prstGeom prst="rect">
            <a:avLst/>
          </a:prstGeom>
          <a:noFill/>
          <a:ln w="0">
            <a:noFill/>
          </a:ln>
        </p:spPr>
        <p:txBody>
          <a:bodyPr lIns="90000" rIns="90000" tIns="45000" bIns="45000" anchor="ctr">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&lt;date/time&gt;</a:t>
            </a:r>
            <a:endParaRPr b="0" lang="en-US" sz="1400" spc="-1" strike="noStrike">
              <a:solidFill>
                <a:srgbClr val="000000"/>
              </a:solidFill>
              <a:latin typeface="Times New Roman"/>
            </a:endParaRPr>
          </a:p>
        </p:txBody>
      </p:sp>
      <p:sp>
        <p:nvSpPr>
          <p:cNvPr id="3" name="PlaceHolder 4"/>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r>
              <a:rPr b="0" lang="en-US" sz="4400" spc="-1" strike="noStrike">
                <a:solidFill>
                  <a:srgbClr val="000000"/>
                </a:solidFill>
                <a:latin typeface="Arial"/>
              </a:rPr>
              <a:t>Click to edit the title text format</a:t>
            </a:r>
            <a:endParaRPr b="0" lang="en-US" sz="4400" spc="-1" strike="noStrike">
              <a:solidFill>
                <a:srgbClr val="000000"/>
              </a:solidFill>
              <a:latin typeface="Arial"/>
            </a:endParaRPr>
          </a:p>
        </p:txBody>
      </p:sp>
      <p:sp>
        <p:nvSpPr>
          <p:cNvPr id="4" name="PlaceHolder 5"/>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solidFill>
                  <a:srgbClr val="000000"/>
                </a:solidFill>
                <a:latin typeface="Arial"/>
              </a:rPr>
              <a:t>Click to edit the outline text format</a:t>
            </a:r>
            <a:endParaRPr b="0" lang="en-US"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800" spc="-1" strike="noStrike">
                <a:solidFill>
                  <a:srgbClr val="000000"/>
                </a:solidFill>
                <a:latin typeface="Arial"/>
              </a:rPr>
              <a:t>Second Outline Level</a:t>
            </a:r>
            <a:endParaRPr b="0" lang="en-US"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2400" spc="-1" strike="noStrike">
                <a:solidFill>
                  <a:srgbClr val="000000"/>
                </a:solidFill>
                <a:latin typeface="Arial"/>
              </a:rPr>
              <a:t>Third Outline Level</a:t>
            </a:r>
            <a:endParaRPr b="0" lang="en-US"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2000" spc="-1" strike="noStrike">
                <a:solidFill>
                  <a:srgbClr val="000000"/>
                </a:solidFill>
                <a:latin typeface="Arial"/>
              </a:rPr>
              <a:t>Fourth Outline Level</a:t>
            </a:r>
            <a:endParaRPr b="0" lang="en-US"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1" name="PlaceHolder 1"/>
          <p:cNvSpPr>
            <a:spLocks noGrp="1"/>
          </p:cNvSpPr>
          <p:nvPr>
            <p:ph type="ftr" idx="4"/>
          </p:nvPr>
        </p:nvSpPr>
        <p:spPr>
          <a:xfrm>
            <a:off x="4038480" y="6356520"/>
            <a:ext cx="4114080" cy="364320"/>
          </a:xfrm>
          <a:prstGeom prst="rect">
            <a:avLst/>
          </a:prstGeom>
          <a:noFill/>
          <a:ln w="0">
            <a:noFill/>
          </a:ln>
        </p:spPr>
        <p:txBody>
          <a:bodyPr lIns="90000" rIns="90000" tIns="45000" bIns="45000" anchor="ctr">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42" name="PlaceHolder 2"/>
          <p:cNvSpPr>
            <a:spLocks noGrp="1"/>
          </p:cNvSpPr>
          <p:nvPr>
            <p:ph type="sldNum" idx="5"/>
          </p:nvPr>
        </p:nvSpPr>
        <p:spPr>
          <a:xfrm>
            <a:off x="8610480" y="6356520"/>
            <a:ext cx="2742480" cy="364320"/>
          </a:xfrm>
          <a:prstGeom prst="rect">
            <a:avLst/>
          </a:prstGeom>
          <a:noFill/>
          <a:ln w="0">
            <a:noFill/>
          </a:ln>
        </p:spPr>
        <p:txBody>
          <a:bodyPr lIns="90000" rIns="90000" tIns="45000" bIns="45000" anchor="ctr">
            <a:noAutofit/>
          </a:bodyPr>
          <a:lstStyle>
            <a:lvl1pPr indent="0" algn="r">
              <a:lnSpc>
                <a:spcPct val="100000"/>
              </a:lnSpc>
              <a:buNone/>
              <a:tabLst>
                <a:tab algn="l" pos="0"/>
              </a:tabLst>
              <a:defRPr b="0" lang="en-IN" sz="1200" spc="-1" strike="noStrike">
                <a:solidFill>
                  <a:srgbClr val="8b8b8b"/>
                </a:solidFill>
                <a:latin typeface="Calibri"/>
              </a:defRPr>
            </a:lvl1pPr>
          </a:lstStyle>
          <a:p>
            <a:pPr indent="0" algn="r">
              <a:lnSpc>
                <a:spcPct val="100000"/>
              </a:lnSpc>
              <a:buNone/>
              <a:tabLst>
                <a:tab algn="l" pos="0"/>
              </a:tabLst>
            </a:pPr>
            <a:fld id="{69F6F25C-8511-4077-BD88-C17B8806EC66}" type="slidenum">
              <a:rPr b="0" lang="en-IN" sz="1200" spc="-1" strike="noStrike">
                <a:solidFill>
                  <a:srgbClr val="8b8b8b"/>
                </a:solidFill>
                <a:latin typeface="Calibri"/>
              </a:rPr>
              <a:t>&lt;number&gt;</a:t>
            </a:fld>
            <a:endParaRPr b="0" lang="en-US" sz="1200" spc="-1" strike="noStrike">
              <a:solidFill>
                <a:srgbClr val="000000"/>
              </a:solidFill>
              <a:latin typeface="Times New Roman"/>
            </a:endParaRPr>
          </a:p>
        </p:txBody>
      </p:sp>
      <p:sp>
        <p:nvSpPr>
          <p:cNvPr id="43" name="PlaceHolder 3"/>
          <p:cNvSpPr>
            <a:spLocks noGrp="1"/>
          </p:cNvSpPr>
          <p:nvPr>
            <p:ph type="dt" idx="6"/>
          </p:nvPr>
        </p:nvSpPr>
        <p:spPr>
          <a:xfrm>
            <a:off x="838080" y="6356520"/>
            <a:ext cx="2742480" cy="364320"/>
          </a:xfrm>
          <a:prstGeom prst="rect">
            <a:avLst/>
          </a:prstGeom>
          <a:noFill/>
          <a:ln w="0">
            <a:noFill/>
          </a:ln>
        </p:spPr>
        <p:txBody>
          <a:bodyPr lIns="90000" rIns="90000" tIns="45000" bIns="45000" anchor="ctr">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&lt;date/time&gt;</a:t>
            </a:r>
            <a:endParaRPr b="0" lang="en-US" sz="1400" spc="-1" strike="noStrike">
              <a:solidFill>
                <a:srgbClr val="000000"/>
              </a:solidFill>
              <a:latin typeface="Times New Roman"/>
            </a:endParaRPr>
          </a:p>
        </p:txBody>
      </p:sp>
      <p:sp>
        <p:nvSpPr>
          <p:cNvPr id="44" name="PlaceHolder 4"/>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r>
              <a:rPr b="0" lang="en-US" sz="4400" spc="-1" strike="noStrike">
                <a:solidFill>
                  <a:srgbClr val="000000"/>
                </a:solidFill>
                <a:latin typeface="Arial"/>
              </a:rPr>
              <a:t>Click to edit the title text format</a:t>
            </a:r>
            <a:endParaRPr b="0" lang="en-US" sz="4400" spc="-1" strike="noStrike">
              <a:solidFill>
                <a:srgbClr val="000000"/>
              </a:solidFill>
              <a:latin typeface="Arial"/>
            </a:endParaRPr>
          </a:p>
        </p:txBody>
      </p:sp>
      <p:sp>
        <p:nvSpPr>
          <p:cNvPr id="45" name="PlaceHolder 5"/>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solidFill>
                  <a:srgbClr val="000000"/>
                </a:solidFill>
                <a:latin typeface="Arial"/>
              </a:rPr>
              <a:t>Click to edit the outline text format</a:t>
            </a:r>
            <a:endParaRPr b="0" lang="en-US"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800" spc="-1" strike="noStrike">
                <a:solidFill>
                  <a:srgbClr val="000000"/>
                </a:solidFill>
                <a:latin typeface="Arial"/>
              </a:rPr>
              <a:t>Second Outline Level</a:t>
            </a:r>
            <a:endParaRPr b="0" lang="en-US"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2400" spc="-1" strike="noStrike">
                <a:solidFill>
                  <a:srgbClr val="000000"/>
                </a:solidFill>
                <a:latin typeface="Arial"/>
              </a:rPr>
              <a:t>Third Outline Level</a:t>
            </a:r>
            <a:endParaRPr b="0" lang="en-US"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2000" spc="-1" strike="noStrike">
                <a:solidFill>
                  <a:srgbClr val="000000"/>
                </a:solidFill>
                <a:latin typeface="Arial"/>
              </a:rPr>
              <a:t>Fourth Outline Level</a:t>
            </a:r>
            <a:endParaRPr b="0" lang="en-US"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image" Target="../media/image10.png"/><Relationship Id="rId3" Type="http://schemas.openxmlformats.org/officeDocument/2006/relationships/slideLayout" Target="../slideLayouts/slideLayout1.xml"/>
</Relationships>
</file>

<file path=ppt/slides/_rels/slide11.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image" Target="../media/image13.png"/><Relationship Id="rId4" Type="http://schemas.openxmlformats.org/officeDocument/2006/relationships/slideLayout" Target="../slideLayouts/slideLayout1.xml"/>
</Relationships>
</file>

<file path=ppt/slides/_rels/slide12.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slideLayout" Target="../slideLayouts/slideLayout1.xml"/>
</Relationships>
</file>

<file path=ppt/slides/_rels/slide13.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slideLayout" Target="../slideLayouts/slideLayout1.xml"/>
</Relationships>
</file>

<file path=ppt/slides/_rels/slide14.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5.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slideLayout" Target="../slideLayouts/slideLayout1.xml"/>
</Relationships>
</file>

<file path=ppt/slides/_rels/slide16.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slideLayout" Target="../slideLayouts/slideLayout1.xml"/>
</Relationships>
</file>

<file path=ppt/slides/_rels/slide17.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1.xml"/>
</Relationships>
</file>

<file path=ppt/slides/_rels/slide18.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slideLayout" Target="../slideLayouts/slideLayout1.xml"/>
</Relationships>
</file>

<file path=ppt/slides/_rels/slide19.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image" Target="../media/image21.png"/><Relationship Id="rId3" Type="http://schemas.openxmlformats.org/officeDocument/2006/relationships/slideLayout" Target="../slideLayouts/slideLayout1.xml"/>
</Relationships>
</file>

<file path=ppt/slides/_rels/slide2.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xml"/>
</Relationships>
</file>

<file path=ppt/slides/_rels/slide20.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1.xml"/>
</Relationships>
</file>

<file path=ppt/slides/_rels/slide2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22.xml.rels><?xml version="1.0" encoding="UTF-8"?>
<Relationships xmlns="http://schemas.openxmlformats.org/package/2006/relationships"><Relationship Id="rId1" Type="http://schemas.openxmlformats.org/officeDocument/2006/relationships/image" Target="../media/image23.png"/><Relationship Id="rId2" Type="http://schemas.openxmlformats.org/officeDocument/2006/relationships/slideLayout" Target="../slideLayouts/slideLayout1.xml"/>
</Relationships>
</file>

<file path=ppt/slides/_rels/slide23.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24.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slideLayout" Target="../slideLayouts/slideLayout1.xml"/>
</Relationships>
</file>

<file path=ppt/slides/_rels/slide25.xml.rels><?xml version="1.0" encoding="UTF-8"?>
<Relationships xmlns="http://schemas.openxmlformats.org/package/2006/relationships"><Relationship Id="rId1" Type="http://schemas.openxmlformats.org/officeDocument/2006/relationships/image" Target="../media/image25.png"/><Relationship Id="rId2" Type="http://schemas.openxmlformats.org/officeDocument/2006/relationships/slideLayout" Target="../slideLayouts/slideLayout1.xml"/>
</Relationships>
</file>

<file path=ppt/slides/_rels/slide26.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27.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slideLayout" Target="../slideLayouts/slideLayout1.xml"/>
</Relationships>
</file>

<file path=ppt/slides/_rels/slide28.xml.rels><?xml version="1.0" encoding="UTF-8"?>
<Relationships xmlns="http://schemas.openxmlformats.org/package/2006/relationships"><Relationship Id="rId1" Type="http://schemas.openxmlformats.org/officeDocument/2006/relationships/image" Target="../media/image27.png"/><Relationship Id="rId2" Type="http://schemas.openxmlformats.org/officeDocument/2006/relationships/slideLayout" Target="../slideLayouts/slideLayout1.xml"/>
</Relationships>
</file>

<file path=ppt/slides/_rels/slide29.xml.rels><?xml version="1.0" encoding="UTF-8"?>
<Relationships xmlns="http://schemas.openxmlformats.org/package/2006/relationships"><Relationship Id="rId1" Type="http://schemas.openxmlformats.org/officeDocument/2006/relationships/image" Target="../media/image28.png"/><Relationship Id="rId2" Type="http://schemas.openxmlformats.org/officeDocument/2006/relationships/slideLayout" Target="../slideLayouts/slideLayout1.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30.xml.rels><?xml version="1.0" encoding="UTF-8"?>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0.png"/><Relationship Id="rId3" Type="http://schemas.openxmlformats.org/officeDocument/2006/relationships/slideLayout" Target="../slideLayouts/slideLayout1.xml"/>
</Relationships>
</file>

<file path=ppt/slides/_rels/slide31.xml.rels><?xml version="1.0" encoding="UTF-8"?>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13.xml"/>
</Relationships>
</file>

<file path=ppt/slides/_rels/slide32.xml.rels><?xml version="1.0" encoding="UTF-8"?>
<Relationships xmlns="http://schemas.openxmlformats.org/package/2006/relationships"><Relationship Id="rId1" Type="http://schemas.openxmlformats.org/officeDocument/2006/relationships/image" Target="../media/image32.png"/><Relationship Id="rId2" Type="http://schemas.openxmlformats.org/officeDocument/2006/relationships/slideLayout" Target="../slideLayouts/slideLayout13.xml"/>
</Relationships>
</file>

<file path=ppt/slides/_rels/slide33.xml.rels><?xml version="1.0" encoding="UTF-8"?>
<Relationships xmlns="http://schemas.openxmlformats.org/package/2006/relationships"><Relationship Id="rId1" Type="http://schemas.openxmlformats.org/officeDocument/2006/relationships/image" Target="../media/image33.gif"/><Relationship Id="rId2" Type="http://schemas.openxmlformats.org/officeDocument/2006/relationships/image" Target="../media/image33.gif"/><Relationship Id="rId3" Type="http://schemas.openxmlformats.org/officeDocument/2006/relationships/slideLayout" Target="../slideLayouts/slideLayout1.xml"/>
</Relationships>
</file>

<file path=ppt/slides/_rels/slide34.xml.rels><?xml version="1.0" encoding="UTF-8"?>
<Relationships xmlns="http://schemas.openxmlformats.org/package/2006/relationships"><Relationship Id="rId1" Type="http://schemas.openxmlformats.org/officeDocument/2006/relationships/image" Target="../media/image33.gif"/><Relationship Id="rId2" Type="http://schemas.openxmlformats.org/officeDocument/2006/relationships/image" Target="../media/image33.gif"/><Relationship Id="rId3" Type="http://schemas.openxmlformats.org/officeDocument/2006/relationships/image" Target="../media/image33.gif"/><Relationship Id="rId4" Type="http://schemas.openxmlformats.org/officeDocument/2006/relationships/image" Target="../media/image34.png"/><Relationship Id="rId5" Type="http://schemas.openxmlformats.org/officeDocument/2006/relationships/image" Target="../media/image35.png"/><Relationship Id="rId6" Type="http://schemas.openxmlformats.org/officeDocument/2006/relationships/slideLayout" Target="../slideLayouts/slideLayout1.xml"/>
</Relationships>
</file>

<file path=ppt/slides/_rels/slide35.xml.rels><?xml version="1.0" encoding="UTF-8"?>
<Relationships xmlns="http://schemas.openxmlformats.org/package/2006/relationships"><Relationship Id="rId1" Type="http://schemas.openxmlformats.org/officeDocument/2006/relationships/image" Target="../media/image33.gif"/><Relationship Id="rId2" Type="http://schemas.openxmlformats.org/officeDocument/2006/relationships/image" Target="../media/image33.gif"/><Relationship Id="rId3" Type="http://schemas.openxmlformats.org/officeDocument/2006/relationships/image" Target="../media/image33.gif"/><Relationship Id="rId4" Type="http://schemas.openxmlformats.org/officeDocument/2006/relationships/slideLayout" Target="../slideLayouts/slideLayout1.xml"/>
</Relationships>
</file>

<file path=ppt/slides/_rels/slide36.xml.rels><?xml version="1.0" encoding="UTF-8"?>
<Relationships xmlns="http://schemas.openxmlformats.org/package/2006/relationships"><Relationship Id="rId1" Type="http://schemas.openxmlformats.org/officeDocument/2006/relationships/hyperlink" Target="https://www.electricaleasy.com/2012/12/classifications-of-dc-machines.html" TargetMode="External"/><Relationship Id="rId2" Type="http://schemas.openxmlformats.org/officeDocument/2006/relationships/slideLayout" Target="../slideLayouts/slideLayout1.xml"/>
</Relationships>
</file>

<file path=ppt/slides/_rels/slide37.xml.rels><?xml version="1.0" encoding="UTF-8"?>
<Relationships xmlns="http://schemas.openxmlformats.org/package/2006/relationships"><Relationship Id="rId1" Type="http://schemas.openxmlformats.org/officeDocument/2006/relationships/image" Target="../media/image36.png"/><Relationship Id="rId2" Type="http://schemas.openxmlformats.org/officeDocument/2006/relationships/slideLayout" Target="../slideLayouts/slideLayout1.xml"/>
</Relationships>
</file>

<file path=ppt/slides/_rels/slide38.xml.rels><?xml version="1.0" encoding="UTF-8"?>
<Relationships xmlns="http://schemas.openxmlformats.org/package/2006/relationships"><Relationship Id="rId1" Type="http://schemas.openxmlformats.org/officeDocument/2006/relationships/image" Target="../media/image37.png"/><Relationship Id="rId2" Type="http://schemas.openxmlformats.org/officeDocument/2006/relationships/slideLayout" Target="../slideLayouts/slideLayout1.xml"/>
</Relationships>
</file>

<file path=ppt/slides/_rels/slide39.xml.rels><?xml version="1.0" encoding="UTF-8"?>
<Relationships xmlns="http://schemas.openxmlformats.org/package/2006/relationships"><Relationship Id="rId1" Type="http://schemas.openxmlformats.org/officeDocument/2006/relationships/hyperlink" Target="https://www.electricaleasy.com/2013/01/armature-reaction-in-dc-machines.html" TargetMode="External"/><Relationship Id="rId2" Type="http://schemas.openxmlformats.org/officeDocument/2006/relationships/slideLayout" Target="../slideLayouts/slideLayout1.xml"/>
</Relationships>
</file>

<file path=ppt/slides/_rels/slide4.xml.rels><?xml version="1.0" encoding="UTF-8"?>
<Relationships xmlns="http://schemas.openxmlformats.org/package/2006/relationships"><Relationship Id="rId1" Type="http://schemas.openxmlformats.org/officeDocument/2006/relationships/image" Target="../media/image2.gif"/><Relationship Id="rId2" Type="http://schemas.openxmlformats.org/officeDocument/2006/relationships/slideLayout" Target="../slideLayouts/slideLayout1.xml"/>
</Relationships>
</file>

<file path=ppt/slides/_rels/slide40.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41.xml.rels><?xml version="1.0" encoding="UTF-8"?>
<Relationships xmlns="http://schemas.openxmlformats.org/package/2006/relationships"><Relationship Id="rId1" Type="http://schemas.openxmlformats.org/officeDocument/2006/relationships/image" Target="../media/image38.png"/><Relationship Id="rId2" Type="http://schemas.openxmlformats.org/officeDocument/2006/relationships/slideLayout" Target="../slideLayouts/slideLayout1.xml"/>
</Relationships>
</file>

<file path=ppt/slides/_rels/slide42.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43.xml.rels><?xml version="1.0" encoding="UTF-8"?>
<Relationships xmlns="http://schemas.openxmlformats.org/package/2006/relationships"><Relationship Id="rId1" Type="http://schemas.openxmlformats.org/officeDocument/2006/relationships/image" Target="../media/image39.png"/><Relationship Id="rId2" Type="http://schemas.openxmlformats.org/officeDocument/2006/relationships/slideLayout" Target="../slideLayouts/slideLayout1.xml"/>
</Relationships>
</file>

<file path=ppt/slides/_rels/slide44.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45.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46.xml.rels><?xml version="1.0" encoding="UTF-8"?>
<Relationships xmlns="http://schemas.openxmlformats.org/package/2006/relationships"><Relationship Id="rId1" Type="http://schemas.openxmlformats.org/officeDocument/2006/relationships/image" Target="../media/image40.png"/><Relationship Id="rId2" Type="http://schemas.openxmlformats.org/officeDocument/2006/relationships/image" Target="../media/image41.png"/><Relationship Id="rId3" Type="http://schemas.openxmlformats.org/officeDocument/2006/relationships/slideLayout" Target="../slideLayouts/slideLayout1.xml"/>
</Relationships>
</file>

<file path=ppt/slides/_rels/slide47.xml.rels><?xml version="1.0" encoding="UTF-8"?>
<Relationships xmlns="http://schemas.openxmlformats.org/package/2006/relationships"><Relationship Id="rId1" Type="http://schemas.openxmlformats.org/officeDocument/2006/relationships/image" Target="../media/image42.png"/><Relationship Id="rId2" Type="http://schemas.openxmlformats.org/officeDocument/2006/relationships/slideLayout" Target="../slideLayouts/slideLayout1.xml"/>
</Relationships>
</file>

<file path=ppt/slides/_rels/slide48.xml.rels><?xml version="1.0" encoding="UTF-8"?>
<Relationships xmlns="http://schemas.openxmlformats.org/package/2006/relationships"><Relationship Id="rId1" Type="http://schemas.openxmlformats.org/officeDocument/2006/relationships/image" Target="../media/image43.png"/><Relationship Id="rId2" Type="http://schemas.openxmlformats.org/officeDocument/2006/relationships/slideLayout" Target="../slideLayouts/slideLayout1.xml"/>
</Relationships>
</file>

<file path=ppt/slides/_rels/slide49.xml.rels><?xml version="1.0" encoding="UTF-8"?>
<Relationships xmlns="http://schemas.openxmlformats.org/package/2006/relationships"><Relationship Id="rId1" Type="http://schemas.openxmlformats.org/officeDocument/2006/relationships/image" Target="../media/image44.png"/><Relationship Id="rId2" Type="http://schemas.openxmlformats.org/officeDocument/2006/relationships/slideLayout" Target="../slideLayouts/slideLayout1.xml"/>
</Relationships>
</file>

<file path=ppt/slides/_rels/slide5.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xml"/>
</Relationships>
</file>

<file path=ppt/slides/_rels/slide50.xml.rels><?xml version="1.0" encoding="UTF-8"?>
<Relationships xmlns="http://schemas.openxmlformats.org/package/2006/relationships"><Relationship Id="rId1" Type="http://schemas.openxmlformats.org/officeDocument/2006/relationships/image" Target="../media/image45.png"/><Relationship Id="rId2" Type="http://schemas.openxmlformats.org/officeDocument/2006/relationships/slideLayout" Target="../slideLayouts/slideLayout1.xml"/>
</Relationships>
</file>

<file path=ppt/slides/_rels/slide51.xml.rels><?xml version="1.0" encoding="UTF-8"?>
<Relationships xmlns="http://schemas.openxmlformats.org/package/2006/relationships"><Relationship Id="rId1" Type="http://schemas.openxmlformats.org/officeDocument/2006/relationships/image" Target="../media/image46.png"/><Relationship Id="rId2" Type="http://schemas.openxmlformats.org/officeDocument/2006/relationships/slideLayout" Target="../slideLayouts/slideLayout1.xml"/>
</Relationships>
</file>

<file path=ppt/slides/_rels/slide52.xml.rels><?xml version="1.0" encoding="UTF-8"?>
<Relationships xmlns="http://schemas.openxmlformats.org/package/2006/relationships"><Relationship Id="rId1" Type="http://schemas.openxmlformats.org/officeDocument/2006/relationships/image" Target="../media/image47.png"/><Relationship Id="rId2" Type="http://schemas.openxmlformats.org/officeDocument/2006/relationships/slideLayout" Target="../slideLayouts/slideLayout1.xml"/>
</Relationships>
</file>

<file path=ppt/slides/_rels/slide53.xml.rels><?xml version="1.0" encoding="UTF-8"?>
<Relationships xmlns="http://schemas.openxmlformats.org/package/2006/relationships"><Relationship Id="rId1" Type="http://schemas.openxmlformats.org/officeDocument/2006/relationships/image" Target="../media/image48.png"/><Relationship Id="rId2" Type="http://schemas.openxmlformats.org/officeDocument/2006/relationships/slideLayout" Target="../slideLayouts/slideLayout1.xml"/>
</Relationships>
</file>

<file path=ppt/slides/_rels/slide54.xml.rels><?xml version="1.0" encoding="UTF-8"?>
<Relationships xmlns="http://schemas.openxmlformats.org/package/2006/relationships"><Relationship Id="rId1" Type="http://schemas.openxmlformats.org/officeDocument/2006/relationships/image" Target="../media/image49.png"/><Relationship Id="rId2" Type="http://schemas.openxmlformats.org/officeDocument/2006/relationships/image" Target="../media/image50.gif"/><Relationship Id="rId3" Type="http://schemas.openxmlformats.org/officeDocument/2006/relationships/slideLayout" Target="../slideLayouts/slideLayout1.xml"/>
</Relationships>
</file>

<file path=ppt/slides/_rels/slide55.xml.rels><?xml version="1.0" encoding="UTF-8"?>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1.xml"/>
</Relationships>
</file>

<file path=ppt/slides/_rels/slide56.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57.xml.rels><?xml version="1.0" encoding="UTF-8"?>
<Relationships xmlns="http://schemas.openxmlformats.org/package/2006/relationships"><Relationship Id="rId1" Type="http://schemas.openxmlformats.org/officeDocument/2006/relationships/hyperlink" Target="https://www.electricaleasy.com/2014/01/basic-working-of-dc-motor.html" TargetMode="External"/><Relationship Id="rId2" Type="http://schemas.openxmlformats.org/officeDocument/2006/relationships/slideLayout" Target="../slideLayouts/slideLayout1.xml"/>
</Relationships>
</file>

<file path=ppt/slides/_rels/slide58.xml.rels><?xml version="1.0" encoding="UTF-8"?>
<Relationships xmlns="http://schemas.openxmlformats.org/package/2006/relationships"><Relationship Id="rId1" Type="http://schemas.openxmlformats.org/officeDocument/2006/relationships/hyperlink" Target="https://www.electricaleasy.com/p/electrical-machines.html" TargetMode="External"/><Relationship Id="rId2" Type="http://schemas.openxmlformats.org/officeDocument/2006/relationships/slideLayout" Target="../slideLayouts/slideLayout1.xml"/>
</Relationships>
</file>

<file path=ppt/slides/_rels/slide59.xml.rels><?xml version="1.0" encoding="UTF-8"?>
<Relationships xmlns="http://schemas.openxmlformats.org/package/2006/relationships"><Relationship Id="rId1" Type="http://schemas.openxmlformats.org/officeDocument/2006/relationships/image" Target="../media/image52.png"/><Relationship Id="rId2" Type="http://schemas.openxmlformats.org/officeDocument/2006/relationships/slideLayout" Target="../slideLayouts/slideLayout1.xml"/>
</Relationships>
</file>

<file path=ppt/slides/_rels/slide6.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1.xml"/>
</Relationships>
</file>

<file path=ppt/slides/_rels/slide60.xml.rels><?xml version="1.0" encoding="UTF-8"?>
<Relationships xmlns="http://schemas.openxmlformats.org/package/2006/relationships"><Relationship Id="rId1" Type="http://schemas.openxmlformats.org/officeDocument/2006/relationships/image" Target="../media/image53.jpeg"/><Relationship Id="rId2" Type="http://schemas.openxmlformats.org/officeDocument/2006/relationships/slideLayout" Target="../slideLayouts/slideLayout1.xml"/>
</Relationships>
</file>

<file path=ppt/slides/_rels/slide61.xml.rels><?xml version="1.0" encoding="UTF-8"?>
<Relationships xmlns="http://schemas.openxmlformats.org/package/2006/relationships"><Relationship Id="rId1" Type="http://schemas.openxmlformats.org/officeDocument/2006/relationships/image" Target="../media/image54.png"/><Relationship Id="rId2" Type="http://schemas.openxmlformats.org/officeDocument/2006/relationships/slideLayout" Target="../slideLayouts/slideLayout1.xml"/>
</Relationships>
</file>

<file path=ppt/slides/_rels/slide62.xml.rels><?xml version="1.0" encoding="UTF-8"?>
<Relationships xmlns="http://schemas.openxmlformats.org/package/2006/relationships"><Relationship Id="rId1" Type="http://schemas.openxmlformats.org/officeDocument/2006/relationships/image" Target="../media/image55.png"/><Relationship Id="rId2" Type="http://schemas.openxmlformats.org/officeDocument/2006/relationships/slideLayout" Target="../slideLayouts/slideLayout1.xml"/>
</Relationships>
</file>

<file path=ppt/slides/_rels/slide63.xml.rels><?xml version="1.0" encoding="UTF-8"?>
<Relationships xmlns="http://schemas.openxmlformats.org/package/2006/relationships"><Relationship Id="rId1" Type="http://schemas.openxmlformats.org/officeDocument/2006/relationships/image" Target="../media/image56.png"/><Relationship Id="rId2" Type="http://schemas.openxmlformats.org/officeDocument/2006/relationships/slideLayout" Target="../slideLayouts/slideLayout1.xml"/>
</Relationships>
</file>

<file path=ppt/slides/_rels/slide64.xml.rels><?xml version="1.0" encoding="UTF-8"?>
<Relationships xmlns="http://schemas.openxmlformats.org/package/2006/relationships"><Relationship Id="rId1" Type="http://schemas.openxmlformats.org/officeDocument/2006/relationships/image" Target="../media/image57.png"/><Relationship Id="rId2" Type="http://schemas.openxmlformats.org/officeDocument/2006/relationships/slideLayout" Target="../slideLayouts/slideLayout1.xml"/>
</Relationships>
</file>

<file path=ppt/slides/_rels/slide65.xml.rels><?xml version="1.0" encoding="UTF-8"?>
<Relationships xmlns="http://schemas.openxmlformats.org/package/2006/relationships"><Relationship Id="rId1" Type="http://schemas.openxmlformats.org/officeDocument/2006/relationships/image" Target="../media/image58.png"/><Relationship Id="rId2" Type="http://schemas.openxmlformats.org/officeDocument/2006/relationships/slideLayout" Target="../slideLayouts/slideLayout1.xml"/>
</Relationships>
</file>

<file path=ppt/slides/_rels/slide66.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67.xml.rels><?xml version="1.0" encoding="UTF-8"?>
<Relationships xmlns="http://schemas.openxmlformats.org/package/2006/relationships"><Relationship Id="rId1" Type="http://schemas.openxmlformats.org/officeDocument/2006/relationships/image" Target="../media/image59.gif"/><Relationship Id="rId2" Type="http://schemas.openxmlformats.org/officeDocument/2006/relationships/slideLayout" Target="../slideLayouts/slideLayout1.xml"/>
</Relationships>
</file>

<file path=ppt/slides/_rels/slide68.xml.rels><?xml version="1.0" encoding="UTF-8"?>
<Relationships xmlns="http://schemas.openxmlformats.org/package/2006/relationships"><Relationship Id="rId1" Type="http://schemas.openxmlformats.org/officeDocument/2006/relationships/image" Target="../media/image60.png"/><Relationship Id="rId2" Type="http://schemas.openxmlformats.org/officeDocument/2006/relationships/slideLayout" Target="../slideLayouts/slideLayout1.xml"/>
</Relationships>
</file>

<file path=ppt/slides/_rels/slide69.xml.rels><?xml version="1.0" encoding="UTF-8"?>
<Relationships xmlns="http://schemas.openxmlformats.org/package/2006/relationships"><Relationship Id="rId1" Type="http://schemas.openxmlformats.org/officeDocument/2006/relationships/image" Target="../media/image61.gif"/><Relationship Id="rId2" Type="http://schemas.openxmlformats.org/officeDocument/2006/relationships/slideLayout" Target="../slideLayouts/slideLayout1.xml"/>
</Relationships>
</file>

<file path=ppt/slides/_rels/slide7.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1.xml"/>
</Relationships>
</file>

<file path=ppt/slides/_rels/slide70.xml.rels><?xml version="1.0" encoding="UTF-8"?>
<Relationships xmlns="http://schemas.openxmlformats.org/package/2006/relationships"><Relationship Id="rId1" Type="http://schemas.openxmlformats.org/officeDocument/2006/relationships/image" Target="../media/image62.png"/><Relationship Id="rId2" Type="http://schemas.openxmlformats.org/officeDocument/2006/relationships/slideLayout" Target="../slideLayouts/slideLayout1.xml"/>
</Relationships>
</file>

<file path=ppt/slides/_rels/slide7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72.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73.xml.rels><?xml version="1.0" encoding="UTF-8"?>
<Relationships xmlns="http://schemas.openxmlformats.org/package/2006/relationships"><Relationship Id="rId1" Type="http://schemas.openxmlformats.org/officeDocument/2006/relationships/image" Target="../media/image63.png"/><Relationship Id="rId2" Type="http://schemas.openxmlformats.org/officeDocument/2006/relationships/image" Target="../media/image64.png"/><Relationship Id="rId3" Type="http://schemas.openxmlformats.org/officeDocument/2006/relationships/slideLayout" Target="../slideLayouts/slideLayout1.xml"/>
</Relationships>
</file>

<file path=ppt/slides/_rels/slide74.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75.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76.xml.rels><?xml version="1.0" encoding="UTF-8"?>
<Relationships xmlns="http://schemas.openxmlformats.org/package/2006/relationships"><Relationship Id="rId1" Type="http://schemas.openxmlformats.org/officeDocument/2006/relationships/image" Target="../media/image65.png"/><Relationship Id="rId2" Type="http://schemas.openxmlformats.org/officeDocument/2006/relationships/image" Target="../media/image66.png"/><Relationship Id="rId3" Type="http://schemas.openxmlformats.org/officeDocument/2006/relationships/slideLayout" Target="../slideLayouts/slideLayout1.xml"/>
</Relationships>
</file>

<file path=ppt/slides/_rels/slide77.xml.rels><?xml version="1.0" encoding="UTF-8"?>
<Relationships xmlns="http://schemas.openxmlformats.org/package/2006/relationships"><Relationship Id="rId1" Type="http://schemas.openxmlformats.org/officeDocument/2006/relationships/image" Target="../media/image67.png"/><Relationship Id="rId2" Type="http://schemas.openxmlformats.org/officeDocument/2006/relationships/slideLayout" Target="../slideLayouts/slideLayout1.xml"/>
</Relationships>
</file>

<file path=ppt/slides/_rels/slide78.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79.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8.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slideLayout" Target="../slideLayouts/slideLayout1.xml"/>
</Relationships>
</file>

<file path=ppt/slides/_rels/slide80.xml.rels><?xml version="1.0" encoding="UTF-8"?>
<Relationships xmlns="http://schemas.openxmlformats.org/package/2006/relationships"><Relationship Id="rId1" Type="http://schemas.openxmlformats.org/officeDocument/2006/relationships/hyperlink" Target="http://www.polytechnichub.com/transformer/" TargetMode="External"/><Relationship Id="rId2" Type="http://schemas.openxmlformats.org/officeDocument/2006/relationships/slideLayout" Target="../slideLayouts/slideLayout1.xml"/>
</Relationships>
</file>

<file path=ppt/slides/_rels/slide8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82.xml.rels><?xml version="1.0" encoding="UTF-8"?>
<Relationships xmlns="http://schemas.openxmlformats.org/package/2006/relationships"><Relationship Id="rId1" Type="http://schemas.openxmlformats.org/officeDocument/2006/relationships/image" Target="../media/image68.png"/><Relationship Id="rId2" Type="http://schemas.openxmlformats.org/officeDocument/2006/relationships/slideLayout" Target="../slideLayouts/slideLayout1.xml"/>
</Relationships>
</file>

<file path=ppt/slides/_rels/slide83.xml.rels><?xml version="1.0" encoding="UTF-8"?>
<Relationships xmlns="http://schemas.openxmlformats.org/package/2006/relationships"><Relationship Id="rId1" Type="http://schemas.openxmlformats.org/officeDocument/2006/relationships/image" Target="../media/image69.png"/><Relationship Id="rId2" Type="http://schemas.openxmlformats.org/officeDocument/2006/relationships/slideLayout" Target="../slideLayouts/slideLayout1.xml"/>
</Relationships>
</file>

<file path=ppt/slides/_rels/slide84.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85.xml.rels><?xml version="1.0" encoding="UTF-8"?>
<Relationships xmlns="http://schemas.openxmlformats.org/package/2006/relationships"><Relationship Id="rId1" Type="http://schemas.openxmlformats.org/officeDocument/2006/relationships/image" Target="../media/image70.png"/><Relationship Id="rId2" Type="http://schemas.openxmlformats.org/officeDocument/2006/relationships/slideLayout" Target="../slideLayouts/slideLayout1.xml"/>
</Relationships>
</file>

<file path=ppt/slides/_rels/slide86.xml.rels><?xml version="1.0" encoding="UTF-8"?>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1.xml"/>
</Relationships>
</file>

<file path=ppt/slides/_rels/slide87.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88.xml.rels><?xml version="1.0" encoding="UTF-8"?>
<Relationships xmlns="http://schemas.openxmlformats.org/package/2006/relationships"><Relationship Id="rId1" Type="http://schemas.openxmlformats.org/officeDocument/2006/relationships/image" Target="../media/image72.png"/><Relationship Id="rId2" Type="http://schemas.openxmlformats.org/officeDocument/2006/relationships/slideLayout" Target="../slideLayouts/slideLayout1.xml"/>
</Relationships>
</file>

<file path=ppt/slides/_rels/slide89.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9.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image" Target="../media/image8.png"/><Relationship Id="rId3" Type="http://schemas.openxmlformats.org/officeDocument/2006/relationships/slideLayout" Target="../slideLayouts/slideLayout1.xml"/>
</Relationships>
</file>

<file path=ppt/slides/_rels/slide90.xml.rels><?xml version="1.0" encoding="UTF-8"?>
<Relationships xmlns="http://schemas.openxmlformats.org/package/2006/relationships"><Relationship Id="rId1" Type="http://schemas.openxmlformats.org/officeDocument/2006/relationships/image" Target="../media/image73.gif"/><Relationship Id="rId2" Type="http://schemas.openxmlformats.org/officeDocument/2006/relationships/image" Target="../media/image74.gif"/><Relationship Id="rId3" Type="http://schemas.openxmlformats.org/officeDocument/2006/relationships/slideLayout" Target="../slideLayouts/slideLayout1.xml"/>
</Relationships>
</file>

<file path=ppt/slides/_rels/slide9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92.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93.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94.xml.rels><?xml version="1.0" encoding="UTF-8"?>
<Relationships xmlns="http://schemas.openxmlformats.org/package/2006/relationships"><Relationship Id="rId1" Type="http://schemas.openxmlformats.org/officeDocument/2006/relationships/slideLayout" Target="../slideLayouts/slideLayout1.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2" name="TextBox 1"/>
          <p:cNvSpPr/>
          <p:nvPr/>
        </p:nvSpPr>
        <p:spPr>
          <a:xfrm>
            <a:off x="2940120" y="435960"/>
            <a:ext cx="6020280" cy="6382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1" lang="en-US" sz="3600" spc="-1" strike="noStrike">
                <a:solidFill>
                  <a:srgbClr val="000000"/>
                </a:solidFill>
                <a:latin typeface="Calibri"/>
                <a:ea typeface="DejaVu Sans"/>
              </a:rPr>
              <a:t>MODULE III – DC MACHINES</a:t>
            </a:r>
            <a:endParaRPr b="0" lang="en-US" sz="3600" spc="-1" strike="noStrike">
              <a:solidFill>
                <a:srgbClr val="000000"/>
              </a:solidFill>
              <a:latin typeface="Arial"/>
            </a:endParaRPr>
          </a:p>
        </p:txBody>
      </p:sp>
      <p:sp>
        <p:nvSpPr>
          <p:cNvPr id="83" name="Rectangle 2"/>
          <p:cNvSpPr/>
          <p:nvPr/>
        </p:nvSpPr>
        <p:spPr>
          <a:xfrm>
            <a:off x="712800" y="1649160"/>
            <a:ext cx="10864080" cy="2832840"/>
          </a:xfrm>
          <a:prstGeom prst="rect">
            <a:avLst/>
          </a:prstGeom>
          <a:noFill/>
          <a:ln w="0">
            <a:noFill/>
          </a:ln>
        </p:spPr>
        <p:style>
          <a:lnRef idx="0"/>
          <a:fillRef idx="0"/>
          <a:effectRef idx="0"/>
          <a:fontRef idx="minor"/>
        </p:style>
        <p:txBody>
          <a:bodyPr lIns="90000" rIns="90000" tIns="45000" bIns="45000" anchor="t">
            <a:spAutoFit/>
          </a:bodyPr>
          <a:p>
            <a:pPr algn="just">
              <a:lnSpc>
                <a:spcPct val="100000"/>
              </a:lnSpc>
            </a:pPr>
            <a:r>
              <a:rPr b="1" lang="en-US" sz="3600" spc="-1" strike="noStrike">
                <a:solidFill>
                  <a:srgbClr val="000000"/>
                </a:solidFill>
                <a:latin typeface="Calibri"/>
                <a:ea typeface="DejaVu Sans"/>
              </a:rPr>
              <a:t>Construction, principle of operation, basic equations, characteristics and applications of DC generators, DC motors, single phase transformers and three phase induction motors. Working principle of BLDC Motor and its applications in home appliances. </a:t>
            </a:r>
            <a:endParaRPr b="0" lang="en-US" sz="36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99" name="Picture 2" descr=""/>
          <p:cNvPicPr/>
          <p:nvPr/>
        </p:nvPicPr>
        <p:blipFill>
          <a:blip r:embed="rId1"/>
          <a:stretch/>
        </p:blipFill>
        <p:spPr>
          <a:xfrm>
            <a:off x="5219280" y="425880"/>
            <a:ext cx="4857840" cy="3485520"/>
          </a:xfrm>
          <a:prstGeom prst="rect">
            <a:avLst/>
          </a:prstGeom>
          <a:ln w="9525">
            <a:noFill/>
          </a:ln>
        </p:spPr>
      </p:pic>
      <p:pic>
        <p:nvPicPr>
          <p:cNvPr id="100" name="Picture 3" descr=""/>
          <p:cNvPicPr/>
          <p:nvPr/>
        </p:nvPicPr>
        <p:blipFill>
          <a:blip r:embed="rId2"/>
          <a:stretch/>
        </p:blipFill>
        <p:spPr>
          <a:xfrm>
            <a:off x="628560" y="225720"/>
            <a:ext cx="3844080" cy="3980880"/>
          </a:xfrm>
          <a:prstGeom prst="rect">
            <a:avLst/>
          </a:prstGeom>
          <a:ln w="9525">
            <a:noFill/>
          </a:ln>
        </p:spPr>
      </p:pic>
      <p:sp>
        <p:nvSpPr>
          <p:cNvPr id="101" name="Rectangle 5"/>
          <p:cNvSpPr/>
          <p:nvPr/>
        </p:nvSpPr>
        <p:spPr>
          <a:xfrm>
            <a:off x="361080" y="4408920"/>
            <a:ext cx="11032920" cy="2222640"/>
          </a:xfrm>
          <a:prstGeom prst="rect">
            <a:avLst/>
          </a:prstGeom>
          <a:noFill/>
          <a:ln w="0">
            <a:noFill/>
          </a:ln>
        </p:spPr>
        <p:style>
          <a:lnRef idx="0"/>
          <a:fillRef idx="0"/>
          <a:effectRef idx="0"/>
          <a:fontRef idx="minor"/>
        </p:style>
        <p:txBody>
          <a:bodyPr lIns="90000" rIns="90000" tIns="45000" bIns="45000" anchor="t">
            <a:spAutoFit/>
          </a:bodyPr>
          <a:p>
            <a:pPr algn="just">
              <a:lnSpc>
                <a:spcPct val="100000"/>
              </a:lnSpc>
            </a:pPr>
            <a:r>
              <a:rPr b="1" lang="en-US" sz="2800" spc="-1" strike="noStrike">
                <a:solidFill>
                  <a:srgbClr val="000000"/>
                </a:solidFill>
                <a:latin typeface="Calibri"/>
                <a:ea typeface="DejaVu Sans"/>
              </a:rPr>
              <a:t>Stator</a:t>
            </a:r>
            <a:endParaRPr b="0" lang="en-US" sz="2800" spc="-1" strike="noStrike">
              <a:solidFill>
                <a:srgbClr val="000000"/>
              </a:solidFill>
              <a:latin typeface="Arial"/>
            </a:endParaRPr>
          </a:p>
          <a:p>
            <a:pPr algn="just">
              <a:lnSpc>
                <a:spcPct val="100000"/>
              </a:lnSpc>
            </a:pPr>
            <a:r>
              <a:rPr b="0" lang="en-US" sz="2800" spc="-1" strike="noStrike">
                <a:solidFill>
                  <a:srgbClr val="000000"/>
                </a:solidFill>
                <a:latin typeface="Calibri"/>
                <a:ea typeface="DejaVu Sans"/>
              </a:rPr>
              <a:t>The main function of the stator is to provide magnetic fields where the coil spins. </a:t>
            </a:r>
            <a:endParaRPr b="0" lang="en-US" sz="2800" spc="-1" strike="noStrike">
              <a:solidFill>
                <a:srgbClr val="000000"/>
              </a:solidFill>
              <a:latin typeface="Arial"/>
            </a:endParaRPr>
          </a:p>
          <a:p>
            <a:pPr algn="just">
              <a:lnSpc>
                <a:spcPct val="100000"/>
              </a:lnSpc>
            </a:pPr>
            <a:r>
              <a:rPr b="0" lang="en-US" sz="2800" spc="-1" strike="noStrike">
                <a:solidFill>
                  <a:srgbClr val="000000"/>
                </a:solidFill>
                <a:latin typeface="Calibri"/>
                <a:ea typeface="DejaVu Sans"/>
              </a:rPr>
              <a:t>A stator includes two magnets with opposite polarities facing each other. </a:t>
            </a:r>
            <a:endParaRPr b="0" lang="en-US" sz="2800" spc="-1" strike="noStrike">
              <a:solidFill>
                <a:srgbClr val="000000"/>
              </a:solidFill>
              <a:latin typeface="Arial"/>
            </a:endParaRPr>
          </a:p>
          <a:p>
            <a:pPr algn="just">
              <a:lnSpc>
                <a:spcPct val="100000"/>
              </a:lnSpc>
            </a:pPr>
            <a:r>
              <a:rPr b="0" lang="en-US" sz="2800" spc="-1" strike="noStrike">
                <a:solidFill>
                  <a:srgbClr val="000000"/>
                </a:solidFill>
                <a:latin typeface="Calibri"/>
                <a:ea typeface="DejaVu Sans"/>
              </a:rPr>
              <a:t>These magnets are located to fit in the region of the rotor.</a:t>
            </a:r>
            <a:endParaRPr b="0" lang="en-US" sz="2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02" name="Picture 2" descr=""/>
          <p:cNvPicPr/>
          <p:nvPr/>
        </p:nvPicPr>
        <p:blipFill>
          <a:blip r:embed="rId1"/>
          <a:stretch/>
        </p:blipFill>
        <p:spPr>
          <a:xfrm>
            <a:off x="260280" y="187560"/>
            <a:ext cx="11012760" cy="5537520"/>
          </a:xfrm>
          <a:prstGeom prst="rect">
            <a:avLst/>
          </a:prstGeom>
          <a:ln w="9525">
            <a:noFill/>
          </a:ln>
        </p:spPr>
      </p:pic>
      <p:pic>
        <p:nvPicPr>
          <p:cNvPr id="103" name="Picture 3" descr=""/>
          <p:cNvPicPr/>
          <p:nvPr/>
        </p:nvPicPr>
        <p:blipFill>
          <a:blip r:embed="rId2"/>
          <a:stretch/>
        </p:blipFill>
        <p:spPr>
          <a:xfrm>
            <a:off x="275400" y="5718600"/>
            <a:ext cx="11020320" cy="428040"/>
          </a:xfrm>
          <a:prstGeom prst="rect">
            <a:avLst/>
          </a:prstGeom>
          <a:ln w="9525">
            <a:noFill/>
          </a:ln>
        </p:spPr>
      </p:pic>
      <p:pic>
        <p:nvPicPr>
          <p:cNvPr id="104" name="Picture 4" descr=""/>
          <p:cNvPicPr/>
          <p:nvPr/>
        </p:nvPicPr>
        <p:blipFill>
          <a:blip r:embed="rId3"/>
          <a:stretch/>
        </p:blipFill>
        <p:spPr>
          <a:xfrm>
            <a:off x="275760" y="6141960"/>
            <a:ext cx="10402560" cy="342720"/>
          </a:xfrm>
          <a:prstGeom prst="rect">
            <a:avLst/>
          </a:prstGeom>
          <a:ln w="9525">
            <a:noFill/>
          </a:ln>
        </p:spPr>
      </p:pic>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05" name="Picture 2" descr=""/>
          <p:cNvPicPr/>
          <p:nvPr/>
        </p:nvPicPr>
        <p:blipFill>
          <a:blip r:embed="rId1"/>
          <a:stretch/>
        </p:blipFill>
        <p:spPr>
          <a:xfrm>
            <a:off x="321120" y="0"/>
            <a:ext cx="10086120" cy="4971240"/>
          </a:xfrm>
          <a:prstGeom prst="rect">
            <a:avLst/>
          </a:prstGeom>
          <a:ln w="9525">
            <a:noFill/>
          </a:ln>
        </p:spPr>
      </p:pic>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06" name="Picture 2" descr=""/>
          <p:cNvPicPr/>
          <p:nvPr/>
        </p:nvPicPr>
        <p:blipFill>
          <a:blip r:embed="rId1"/>
          <a:stretch/>
        </p:blipFill>
        <p:spPr>
          <a:xfrm>
            <a:off x="1095480" y="433440"/>
            <a:ext cx="10000440" cy="5990400"/>
          </a:xfrm>
          <a:prstGeom prst="rect">
            <a:avLst/>
          </a:prstGeom>
          <a:ln w="9525">
            <a:noFill/>
          </a:ln>
        </p:spPr>
      </p:pic>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7" name="Rectangle 3"/>
          <p:cNvSpPr/>
          <p:nvPr/>
        </p:nvSpPr>
        <p:spPr>
          <a:xfrm>
            <a:off x="407880" y="1072440"/>
            <a:ext cx="10479600" cy="3014280"/>
          </a:xfrm>
          <a:prstGeom prst="rect">
            <a:avLst/>
          </a:prstGeom>
          <a:noFill/>
          <a:ln w="0">
            <a:noFill/>
          </a:ln>
        </p:spPr>
        <p:style>
          <a:lnRef idx="0"/>
          <a:fillRef idx="0"/>
          <a:effectRef idx="0"/>
          <a:fontRef idx="minor"/>
        </p:style>
        <p:txBody>
          <a:bodyPr lIns="90000" rIns="90000" tIns="45000" bIns="45000" anchor="t">
            <a:spAutoFit/>
          </a:bodyPr>
          <a:p>
            <a:pPr algn="just">
              <a:lnSpc>
                <a:spcPct val="100000"/>
              </a:lnSpc>
            </a:pPr>
            <a:r>
              <a:rPr b="1" lang="en-US" sz="3200" spc="-1" strike="noStrike">
                <a:solidFill>
                  <a:srgbClr val="000000"/>
                </a:solidFill>
                <a:latin typeface="Calibri"/>
                <a:ea typeface="DejaVu Sans"/>
              </a:rPr>
              <a:t>Rotor</a:t>
            </a:r>
            <a:endParaRPr b="0" lang="en-US" sz="3200" spc="-1" strike="noStrike">
              <a:solidFill>
                <a:srgbClr val="000000"/>
              </a:solidFill>
              <a:latin typeface="Arial"/>
            </a:endParaRPr>
          </a:p>
          <a:p>
            <a:pPr algn="just">
              <a:lnSpc>
                <a:spcPct val="100000"/>
              </a:lnSpc>
            </a:pPr>
            <a:r>
              <a:rPr b="0" lang="en-US" sz="3200" spc="-1" strike="noStrike">
                <a:solidFill>
                  <a:srgbClr val="000000"/>
                </a:solidFill>
                <a:latin typeface="Calibri"/>
                <a:ea typeface="DejaVu Sans"/>
              </a:rPr>
              <a:t>A rotor in a DC machine includes slotted iron laminations with slots that are stacked to shape a cylindrical armature core. </a:t>
            </a:r>
            <a:endParaRPr b="0" lang="en-US" sz="3200" spc="-1" strike="noStrike">
              <a:solidFill>
                <a:srgbClr val="000000"/>
              </a:solidFill>
              <a:latin typeface="Arial"/>
            </a:endParaRPr>
          </a:p>
          <a:p>
            <a:pPr algn="just">
              <a:lnSpc>
                <a:spcPct val="100000"/>
              </a:lnSpc>
            </a:pPr>
            <a:endParaRPr b="0" lang="en-US" sz="3200" spc="-1" strike="noStrike">
              <a:solidFill>
                <a:srgbClr val="000000"/>
              </a:solidFill>
              <a:latin typeface="Arial"/>
            </a:endParaRPr>
          </a:p>
          <a:p>
            <a:pPr algn="just">
              <a:lnSpc>
                <a:spcPct val="100000"/>
              </a:lnSpc>
            </a:pPr>
            <a:r>
              <a:rPr b="0" lang="en-US" sz="3200" spc="-1" strike="noStrike">
                <a:solidFill>
                  <a:srgbClr val="000000"/>
                </a:solidFill>
                <a:latin typeface="Calibri"/>
                <a:ea typeface="DejaVu Sans"/>
              </a:rPr>
              <a:t>The function of the lamination is to decrease the loss caused due to eddy current.</a:t>
            </a:r>
            <a:endParaRPr b="0" lang="en-US" sz="3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08" name="Picture 2" descr=""/>
          <p:cNvPicPr/>
          <p:nvPr/>
        </p:nvPicPr>
        <p:blipFill>
          <a:blip r:embed="rId1"/>
          <a:stretch/>
        </p:blipFill>
        <p:spPr>
          <a:xfrm>
            <a:off x="1047600" y="419040"/>
            <a:ext cx="10095840" cy="6019200"/>
          </a:xfrm>
          <a:prstGeom prst="rect">
            <a:avLst/>
          </a:prstGeom>
          <a:ln w="9525">
            <a:noFill/>
          </a:ln>
        </p:spPr>
      </p:pic>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09" name="Picture 2" descr=""/>
          <p:cNvPicPr/>
          <p:nvPr/>
        </p:nvPicPr>
        <p:blipFill>
          <a:blip r:embed="rId1"/>
          <a:stretch/>
        </p:blipFill>
        <p:spPr>
          <a:xfrm>
            <a:off x="1095480" y="628560"/>
            <a:ext cx="10000440" cy="5600160"/>
          </a:xfrm>
          <a:prstGeom prst="rect">
            <a:avLst/>
          </a:prstGeom>
          <a:ln w="9525">
            <a:noFill/>
          </a:ln>
        </p:spPr>
      </p:pic>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10" name="Picture 2" descr=""/>
          <p:cNvPicPr/>
          <p:nvPr/>
        </p:nvPicPr>
        <p:blipFill>
          <a:blip r:embed="rId1"/>
          <a:stretch/>
        </p:blipFill>
        <p:spPr>
          <a:xfrm>
            <a:off x="1095480" y="452520"/>
            <a:ext cx="10000440" cy="5952240"/>
          </a:xfrm>
          <a:prstGeom prst="rect">
            <a:avLst/>
          </a:prstGeom>
          <a:ln w="9525">
            <a:noFill/>
          </a:ln>
        </p:spPr>
      </p:pic>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11" name="Picture 2" descr=""/>
          <p:cNvPicPr/>
          <p:nvPr/>
        </p:nvPicPr>
        <p:blipFill>
          <a:blip r:embed="rId1"/>
          <a:stretch/>
        </p:blipFill>
        <p:spPr>
          <a:xfrm>
            <a:off x="1052640" y="376200"/>
            <a:ext cx="10086120" cy="6104880"/>
          </a:xfrm>
          <a:prstGeom prst="rect">
            <a:avLst/>
          </a:prstGeom>
          <a:ln w="9525">
            <a:noFill/>
          </a:ln>
        </p:spPr>
      </p:pic>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12" name="Picture 2" descr=""/>
          <p:cNvPicPr/>
          <p:nvPr/>
        </p:nvPicPr>
        <p:blipFill>
          <a:blip r:embed="rId1"/>
          <a:stretch/>
        </p:blipFill>
        <p:spPr>
          <a:xfrm>
            <a:off x="1019160" y="619200"/>
            <a:ext cx="10153080" cy="5618880"/>
          </a:xfrm>
          <a:prstGeom prst="rect">
            <a:avLst/>
          </a:prstGeom>
          <a:ln w="9525">
            <a:noFill/>
          </a:ln>
        </p:spPr>
      </p:pic>
      <p:pic>
        <p:nvPicPr>
          <p:cNvPr id="113" name="Picture 3" descr=""/>
          <p:cNvPicPr/>
          <p:nvPr/>
        </p:nvPicPr>
        <p:blipFill>
          <a:blip r:embed="rId2"/>
          <a:stretch/>
        </p:blipFill>
        <p:spPr>
          <a:xfrm>
            <a:off x="1028880" y="5876640"/>
            <a:ext cx="10105200" cy="618480"/>
          </a:xfrm>
          <a:prstGeom prst="rect">
            <a:avLst/>
          </a:prstGeom>
          <a:ln w="9525">
            <a:noFill/>
          </a:ln>
        </p:spPr>
      </p:pic>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4" name="AutoShape 2"/>
          <p:cNvSpPr/>
          <p:nvPr/>
        </p:nvSpPr>
        <p:spPr>
          <a:xfrm>
            <a:off x="155520" y="-144360"/>
            <a:ext cx="304200" cy="304200"/>
          </a:xfrm>
          <a:prstGeom prst="rect">
            <a:avLst/>
          </a:prstGeom>
          <a:noFill/>
          <a:ln w="0">
            <a:noFill/>
          </a:ln>
        </p:spPr>
        <p:style>
          <a:lnRef idx="0"/>
          <a:fillRef idx="0"/>
          <a:effectRef idx="0"/>
          <a:fontRef idx="minor"/>
        </p:style>
        <p:txBody>
          <a:bodyPr numCol="1" spcCol="0" lIns="90000" rIns="90000" tIns="45000" bIns="45000" anchor="t">
            <a:noAutofit/>
          </a:bodyPr>
          <a:p>
            <a:pPr>
              <a:lnSpc>
                <a:spcPct val="100000"/>
              </a:lnSpc>
            </a:pPr>
            <a:endParaRPr b="0" lang="en-US" sz="1800" spc="-1" strike="noStrike">
              <a:solidFill>
                <a:srgbClr val="000000"/>
              </a:solidFill>
              <a:latin typeface="Calibri"/>
              <a:ea typeface="DejaVu Sans"/>
            </a:endParaRPr>
          </a:p>
        </p:txBody>
      </p:sp>
      <p:pic>
        <p:nvPicPr>
          <p:cNvPr id="85" name="Picture 3" descr=""/>
          <p:cNvPicPr/>
          <p:nvPr/>
        </p:nvPicPr>
        <p:blipFill>
          <a:blip r:embed="rId1"/>
          <a:stretch/>
        </p:blipFill>
        <p:spPr>
          <a:xfrm>
            <a:off x="2124360" y="1078200"/>
            <a:ext cx="8003880" cy="5456880"/>
          </a:xfrm>
          <a:prstGeom prst="rect">
            <a:avLst/>
          </a:prstGeom>
          <a:ln w="9525">
            <a:noFill/>
          </a:ln>
        </p:spPr>
      </p:pic>
      <p:sp>
        <p:nvSpPr>
          <p:cNvPr id="86" name="TextBox 3"/>
          <p:cNvSpPr/>
          <p:nvPr/>
        </p:nvSpPr>
        <p:spPr>
          <a:xfrm>
            <a:off x="2912040" y="70200"/>
            <a:ext cx="6217200" cy="5770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1" lang="en-US" sz="3200" spc="-1" strike="noStrike">
                <a:solidFill>
                  <a:srgbClr val="000000"/>
                </a:solidFill>
                <a:latin typeface="Calibri"/>
                <a:ea typeface="DejaVu Sans"/>
              </a:rPr>
              <a:t>CONSTRUCTION OF DC GENERATOR</a:t>
            </a:r>
            <a:endParaRPr b="0" lang="en-US" sz="3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14" name="Picture 2" descr=""/>
          <p:cNvPicPr/>
          <p:nvPr/>
        </p:nvPicPr>
        <p:blipFill>
          <a:blip r:embed="rId1"/>
          <a:stretch/>
        </p:blipFill>
        <p:spPr>
          <a:xfrm>
            <a:off x="1047600" y="566640"/>
            <a:ext cx="10095840" cy="5723640"/>
          </a:xfrm>
          <a:prstGeom prst="rect">
            <a:avLst/>
          </a:prstGeom>
          <a:ln w="9525">
            <a:noFill/>
          </a:ln>
        </p:spPr>
      </p:pic>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5" name="Rectangle 3"/>
          <p:cNvSpPr/>
          <p:nvPr/>
        </p:nvSpPr>
        <p:spPr>
          <a:xfrm>
            <a:off x="84240" y="20880"/>
            <a:ext cx="11928600" cy="6366960"/>
          </a:xfrm>
          <a:prstGeom prst="rect">
            <a:avLst/>
          </a:prstGeom>
          <a:noFill/>
          <a:ln w="0">
            <a:noFill/>
          </a:ln>
        </p:spPr>
        <p:style>
          <a:lnRef idx="0"/>
          <a:fillRef idx="0"/>
          <a:effectRef idx="0"/>
          <a:fontRef idx="minor"/>
        </p:style>
        <p:txBody>
          <a:bodyPr lIns="90000" rIns="90000" tIns="45000" bIns="45000" anchor="t">
            <a:spAutoFit/>
          </a:bodyPr>
          <a:p>
            <a:pPr algn="just">
              <a:lnSpc>
                <a:spcPct val="100000"/>
              </a:lnSpc>
            </a:pPr>
            <a:r>
              <a:rPr b="1" lang="en-US" sz="3600" spc="-1" strike="noStrike">
                <a:solidFill>
                  <a:srgbClr val="000000"/>
                </a:solidFill>
                <a:latin typeface="Calibri"/>
                <a:ea typeface="DejaVu Sans"/>
              </a:rPr>
              <a:t>DC Generator </a:t>
            </a:r>
            <a:endParaRPr b="0" lang="en-US" sz="3600" spc="-1" strike="noStrike">
              <a:solidFill>
                <a:srgbClr val="000000"/>
              </a:solidFill>
              <a:latin typeface="Arial"/>
            </a:endParaRPr>
          </a:p>
          <a:p>
            <a:pPr algn="just">
              <a:lnSpc>
                <a:spcPct val="100000"/>
              </a:lnSpc>
            </a:pPr>
            <a:r>
              <a:rPr b="0" lang="en-US" sz="2800" spc="-1" strike="noStrike">
                <a:solidFill>
                  <a:srgbClr val="000000"/>
                </a:solidFill>
                <a:latin typeface="Calibri"/>
                <a:ea typeface="DejaVu Sans"/>
              </a:rPr>
              <a:t>A DC generator is an electromechanical energy conversion device that converts mechanical power into DC electrical power through the process of electromagnetic induction.</a:t>
            </a:r>
            <a:endParaRPr b="0" lang="en-US" sz="2800" spc="-1" strike="noStrike">
              <a:solidFill>
                <a:srgbClr val="000000"/>
              </a:solidFill>
              <a:latin typeface="Arial"/>
            </a:endParaRPr>
          </a:p>
          <a:p>
            <a:pPr algn="just">
              <a:lnSpc>
                <a:spcPct val="100000"/>
              </a:lnSpc>
            </a:pPr>
            <a:r>
              <a:rPr b="1" lang="en-US" sz="4000" spc="-1" strike="noStrike">
                <a:solidFill>
                  <a:srgbClr val="000000"/>
                </a:solidFill>
                <a:latin typeface="Calibri"/>
                <a:ea typeface="DejaVu Sans"/>
              </a:rPr>
              <a:t>Working Principle:</a:t>
            </a:r>
            <a:endParaRPr b="0" lang="en-US" sz="4000" spc="-1" strike="noStrike">
              <a:solidFill>
                <a:srgbClr val="000000"/>
              </a:solidFill>
              <a:latin typeface="Arial"/>
            </a:endParaRPr>
          </a:p>
          <a:p>
            <a:pPr algn="just">
              <a:lnSpc>
                <a:spcPct val="100000"/>
              </a:lnSpc>
            </a:pPr>
            <a:r>
              <a:rPr b="0" lang="en-US" sz="2800" spc="-1" strike="noStrike">
                <a:solidFill>
                  <a:srgbClr val="000000"/>
                </a:solidFill>
                <a:latin typeface="Calibri"/>
                <a:ea typeface="DejaVu Sans"/>
              </a:rPr>
              <a:t>A DC generator operates on the principle of electromagnetic induction i.e. when the magnetic flux linking a conductor changes, an EMF is induced in the conductor. A DC generator has a field winding and an armature winding.</a:t>
            </a:r>
            <a:endParaRPr b="0" lang="en-US" sz="2800" spc="-1" strike="noStrike">
              <a:solidFill>
                <a:srgbClr val="000000"/>
              </a:solidFill>
              <a:latin typeface="Arial"/>
            </a:endParaRPr>
          </a:p>
          <a:p>
            <a:pPr algn="just">
              <a:lnSpc>
                <a:spcPct val="100000"/>
              </a:lnSpc>
            </a:pPr>
            <a:endParaRPr b="0" lang="en-US" sz="2800" spc="-1" strike="noStrike">
              <a:solidFill>
                <a:srgbClr val="000000"/>
              </a:solidFill>
              <a:latin typeface="Arial"/>
            </a:endParaRPr>
          </a:p>
          <a:p>
            <a:pPr algn="just">
              <a:lnSpc>
                <a:spcPct val="100000"/>
              </a:lnSpc>
            </a:pPr>
            <a:r>
              <a:rPr b="0" lang="en-US" sz="2800" spc="-1" strike="noStrike">
                <a:solidFill>
                  <a:srgbClr val="000000"/>
                </a:solidFill>
                <a:latin typeface="Calibri"/>
                <a:ea typeface="DejaVu Sans"/>
              </a:rPr>
              <a:t>The EMF induced in the armature winding of a DC generator is alternating one and is converted into direct voltage using a commutator mounted on the shaft of the generator. </a:t>
            </a:r>
            <a:endParaRPr b="0" lang="en-US" sz="2800" spc="-1" strike="noStrike">
              <a:solidFill>
                <a:srgbClr val="000000"/>
              </a:solidFill>
              <a:latin typeface="Arial"/>
            </a:endParaRPr>
          </a:p>
          <a:p>
            <a:pPr algn="just">
              <a:lnSpc>
                <a:spcPct val="100000"/>
              </a:lnSpc>
            </a:pPr>
            <a:r>
              <a:rPr b="0" lang="en-US" sz="2800" spc="-1" strike="noStrike">
                <a:solidFill>
                  <a:srgbClr val="000000"/>
                </a:solidFill>
                <a:latin typeface="Calibri"/>
                <a:ea typeface="DejaVu Sans"/>
              </a:rPr>
              <a:t>The armature winding of DC Generator is placed on the rotor . </a:t>
            </a:r>
            <a:endParaRPr b="0" lang="en-US" sz="2800" spc="-1" strike="noStrike">
              <a:solidFill>
                <a:srgbClr val="000000"/>
              </a:solidFill>
              <a:latin typeface="Arial"/>
            </a:endParaRPr>
          </a:p>
          <a:p>
            <a:pPr algn="just">
              <a:lnSpc>
                <a:spcPct val="100000"/>
              </a:lnSpc>
            </a:pPr>
            <a:r>
              <a:rPr b="0" lang="en-US" sz="2800" spc="-1" strike="noStrike">
                <a:solidFill>
                  <a:srgbClr val="000000"/>
                </a:solidFill>
                <a:latin typeface="Calibri"/>
                <a:ea typeface="DejaVu Sans"/>
              </a:rPr>
              <a:t>The field winding is placed on the stator.</a:t>
            </a:r>
            <a:endParaRPr b="0" lang="en-US" sz="2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6" name="TextBox 2"/>
          <p:cNvSpPr/>
          <p:nvPr/>
        </p:nvSpPr>
        <p:spPr>
          <a:xfrm>
            <a:off x="315000" y="374760"/>
            <a:ext cx="11049120" cy="136944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2800" spc="-1" strike="noStrike">
                <a:solidFill>
                  <a:srgbClr val="000000"/>
                </a:solidFill>
                <a:latin typeface="palatino linotype"/>
                <a:ea typeface="DejaVu Sans"/>
              </a:rPr>
              <a:t>Hence the most basic two essential parts of a generator are:</a:t>
            </a:r>
            <a:endParaRPr b="0" lang="en-US" sz="2800" spc="-1" strike="noStrike">
              <a:solidFill>
                <a:srgbClr val="000000"/>
              </a:solidFill>
              <a:latin typeface="Arial"/>
            </a:endParaRPr>
          </a:p>
          <a:p>
            <a:pPr marL="216000" indent="-216000">
              <a:lnSpc>
                <a:spcPct val="100000"/>
              </a:lnSpc>
              <a:buClr>
                <a:srgbClr val="000000"/>
              </a:buClr>
              <a:buFont typeface="Calibri Light"/>
              <a:buAutoNum type="arabicPeriod"/>
            </a:pPr>
            <a:r>
              <a:rPr b="0" lang="en-US" sz="2800" spc="-1" strike="noStrike">
                <a:solidFill>
                  <a:srgbClr val="000000"/>
                </a:solidFill>
                <a:latin typeface="palatino linotype"/>
                <a:ea typeface="DejaVu Sans"/>
              </a:rPr>
              <a:t>The magnetic field</a:t>
            </a:r>
            <a:endParaRPr b="0" lang="en-US" sz="2800" spc="-1" strike="noStrike">
              <a:solidFill>
                <a:srgbClr val="000000"/>
              </a:solidFill>
              <a:latin typeface="Arial"/>
            </a:endParaRPr>
          </a:p>
          <a:p>
            <a:pPr marL="216000" indent="-216000">
              <a:lnSpc>
                <a:spcPct val="100000"/>
              </a:lnSpc>
              <a:buClr>
                <a:srgbClr val="000000"/>
              </a:buClr>
              <a:buFont typeface="Calibri Light"/>
              <a:buAutoNum type="arabicPeriod"/>
            </a:pPr>
            <a:r>
              <a:rPr b="0" lang="en-US" sz="2800" spc="-1" strike="noStrike">
                <a:solidFill>
                  <a:srgbClr val="000000"/>
                </a:solidFill>
                <a:latin typeface="palatino linotype"/>
                <a:ea typeface="DejaVu Sans"/>
              </a:rPr>
              <a:t>Conductors which move inside that magnetic field.</a:t>
            </a:r>
            <a:endParaRPr b="0" lang="en-US" sz="2800" spc="-1" strike="noStrike">
              <a:solidFill>
                <a:srgbClr val="000000"/>
              </a:solidFill>
              <a:latin typeface="Arial"/>
            </a:endParaRPr>
          </a:p>
        </p:txBody>
      </p:sp>
      <p:sp>
        <p:nvSpPr>
          <p:cNvPr id="117" name="TextBox 4"/>
          <p:cNvSpPr/>
          <p:nvPr/>
        </p:nvSpPr>
        <p:spPr>
          <a:xfrm>
            <a:off x="315000" y="1950120"/>
            <a:ext cx="11170440" cy="1735560"/>
          </a:xfrm>
          <a:prstGeom prst="rect">
            <a:avLst/>
          </a:prstGeom>
          <a:noFill/>
          <a:ln w="0">
            <a:noFill/>
          </a:ln>
        </p:spPr>
        <p:style>
          <a:lnRef idx="0"/>
          <a:fillRef idx="0"/>
          <a:effectRef idx="0"/>
          <a:fontRef idx="minor"/>
        </p:style>
        <p:txBody>
          <a:bodyPr lIns="90000" rIns="90000" tIns="45000" bIns="45000" anchor="t">
            <a:spAutoFit/>
          </a:bodyPr>
          <a:p>
            <a:pPr algn="just">
              <a:lnSpc>
                <a:spcPct val="100000"/>
              </a:lnSpc>
            </a:pPr>
            <a:r>
              <a:rPr b="0" lang="en-US" sz="3600" spc="-1" strike="noStrike">
                <a:solidFill>
                  <a:srgbClr val="414141"/>
                </a:solidFill>
                <a:latin typeface="Roboto"/>
                <a:ea typeface="DejaVu Sans"/>
              </a:rPr>
              <a:t>To understand the working of the DC generator, take a single loop generator. The figure of this generator is as shown in the below figure.</a:t>
            </a:r>
            <a:endParaRPr b="0" lang="en-US" sz="3600" spc="-1" strike="noStrike">
              <a:solidFill>
                <a:srgbClr val="000000"/>
              </a:solidFill>
              <a:latin typeface="Arial"/>
            </a:endParaRPr>
          </a:p>
        </p:txBody>
      </p:sp>
      <p:pic>
        <p:nvPicPr>
          <p:cNvPr id="118" name="Picture 5" descr=""/>
          <p:cNvPicPr/>
          <p:nvPr/>
        </p:nvPicPr>
        <p:blipFill>
          <a:blip r:embed="rId1"/>
          <a:stretch/>
        </p:blipFill>
        <p:spPr>
          <a:xfrm>
            <a:off x="3386880" y="3170880"/>
            <a:ext cx="6128640" cy="3045600"/>
          </a:xfrm>
          <a:prstGeom prst="rect">
            <a:avLst/>
          </a:prstGeom>
          <a:ln w="0">
            <a:noFill/>
          </a:ln>
        </p:spPr>
      </p:pic>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9" name="TextBox 2"/>
          <p:cNvSpPr/>
          <p:nvPr/>
        </p:nvSpPr>
        <p:spPr>
          <a:xfrm>
            <a:off x="529560" y="186840"/>
            <a:ext cx="11413080" cy="7401240"/>
          </a:xfrm>
          <a:prstGeom prst="rect">
            <a:avLst/>
          </a:prstGeom>
          <a:noFill/>
          <a:ln w="0">
            <a:noFill/>
          </a:ln>
        </p:spPr>
        <p:style>
          <a:lnRef idx="0"/>
          <a:fillRef idx="0"/>
          <a:effectRef idx="0"/>
          <a:fontRef idx="minor"/>
        </p:style>
        <p:txBody>
          <a:bodyPr lIns="90000" rIns="90000" tIns="45000" bIns="45000" anchor="t">
            <a:spAutoFit/>
          </a:bodyPr>
          <a:p>
            <a:pPr marL="457200" indent="-457200">
              <a:lnSpc>
                <a:spcPct val="100000"/>
              </a:lnSpc>
              <a:buClr>
                <a:srgbClr val="414141"/>
              </a:buClr>
              <a:buFont typeface="Wingdings" charset="2"/>
              <a:buChar char=""/>
            </a:pPr>
            <a:r>
              <a:rPr b="0" lang="en-US" sz="3200" spc="-1" strike="noStrike">
                <a:solidFill>
                  <a:srgbClr val="414141"/>
                </a:solidFill>
                <a:latin typeface="Roboto"/>
                <a:ea typeface="DejaVu Sans"/>
              </a:rPr>
              <a:t>A loop made from two conductors. </a:t>
            </a:r>
            <a:endParaRPr b="0" lang="en-US" sz="3200" spc="-1" strike="noStrike">
              <a:solidFill>
                <a:srgbClr val="000000"/>
              </a:solidFill>
              <a:latin typeface="Arial"/>
            </a:endParaRPr>
          </a:p>
          <a:p>
            <a:pPr marL="457200" indent="-457200">
              <a:lnSpc>
                <a:spcPct val="100000"/>
              </a:lnSpc>
              <a:buClr>
                <a:srgbClr val="414141"/>
              </a:buClr>
              <a:buFont typeface="Wingdings" charset="2"/>
              <a:buChar char=""/>
            </a:pPr>
            <a:r>
              <a:rPr b="0" lang="en-US" sz="3200" spc="-1" strike="noStrike">
                <a:solidFill>
                  <a:srgbClr val="414141"/>
                </a:solidFill>
                <a:latin typeface="Roboto"/>
                <a:ea typeface="DejaVu Sans"/>
              </a:rPr>
              <a:t>Conductor-1 is AB and conductor-2 is CD. A single loop ABCD is made from these conductors.</a:t>
            </a:r>
            <a:endParaRPr b="0" lang="en-US" sz="3200" spc="-1" strike="noStrike">
              <a:solidFill>
                <a:srgbClr val="000000"/>
              </a:solidFill>
              <a:latin typeface="Arial"/>
            </a:endParaRPr>
          </a:p>
          <a:p>
            <a:pPr marL="457200" indent="-457200" algn="just">
              <a:lnSpc>
                <a:spcPct val="100000"/>
              </a:lnSpc>
              <a:buClr>
                <a:srgbClr val="414141"/>
              </a:buClr>
              <a:buFont typeface="Wingdings" charset="2"/>
              <a:buChar char=""/>
            </a:pPr>
            <a:r>
              <a:rPr b="0" lang="en-US" sz="3200" spc="-1" strike="noStrike">
                <a:solidFill>
                  <a:srgbClr val="414141"/>
                </a:solidFill>
                <a:latin typeface="Roboto"/>
                <a:ea typeface="DejaVu Sans"/>
              </a:rPr>
              <a:t>As shown in the above figure, a rectangular loop of a conductor (ABCD) rotates between two magnets. </a:t>
            </a:r>
            <a:endParaRPr b="0" lang="en-US" sz="3200" spc="-1" strike="noStrike">
              <a:solidFill>
                <a:srgbClr val="000000"/>
              </a:solidFill>
              <a:latin typeface="Arial"/>
            </a:endParaRPr>
          </a:p>
          <a:p>
            <a:pPr marL="457200" indent="-457200" algn="just">
              <a:lnSpc>
                <a:spcPct val="100000"/>
              </a:lnSpc>
              <a:buClr>
                <a:srgbClr val="414141"/>
              </a:buClr>
              <a:buFont typeface="Wingdings" charset="2"/>
              <a:buChar char=""/>
            </a:pPr>
            <a:r>
              <a:rPr b="0" lang="en-US" sz="3200" spc="-1" strike="noStrike">
                <a:solidFill>
                  <a:srgbClr val="414141"/>
                </a:solidFill>
                <a:latin typeface="Roboto"/>
                <a:ea typeface="DejaVu Sans"/>
              </a:rPr>
              <a:t>The magnets can be permanent magnets or electromagnets and create a magnetic field. </a:t>
            </a:r>
            <a:endParaRPr b="0" lang="en-US" sz="3200" spc="-1" strike="noStrike">
              <a:solidFill>
                <a:srgbClr val="000000"/>
              </a:solidFill>
              <a:latin typeface="Arial"/>
            </a:endParaRPr>
          </a:p>
          <a:p>
            <a:pPr marL="457200" indent="-457200" algn="just">
              <a:lnSpc>
                <a:spcPct val="100000"/>
              </a:lnSpc>
              <a:buClr>
                <a:srgbClr val="414141"/>
              </a:buClr>
              <a:buFont typeface="Wingdings" charset="2"/>
              <a:buChar char=""/>
            </a:pPr>
            <a:r>
              <a:rPr b="0" lang="en-US" sz="3200" spc="-1" strike="noStrike">
                <a:solidFill>
                  <a:srgbClr val="414141"/>
                </a:solidFill>
                <a:latin typeface="Roboto"/>
                <a:ea typeface="DejaVu Sans"/>
              </a:rPr>
              <a:t>The direction of the magnetic field is always from N-pole to S-pole.</a:t>
            </a:r>
            <a:endParaRPr b="0" lang="en-US" sz="3200" spc="-1" strike="noStrike">
              <a:solidFill>
                <a:srgbClr val="000000"/>
              </a:solidFill>
              <a:latin typeface="Arial"/>
            </a:endParaRPr>
          </a:p>
          <a:p>
            <a:pPr marL="457200" indent="-457200" algn="just">
              <a:lnSpc>
                <a:spcPct val="100000"/>
              </a:lnSpc>
              <a:buClr>
                <a:srgbClr val="414141"/>
              </a:buClr>
              <a:buFont typeface="Wingdings" charset="2"/>
              <a:buChar char=""/>
            </a:pPr>
            <a:r>
              <a:rPr b="0" lang="en-US" sz="3200" spc="-1" strike="noStrike">
                <a:solidFill>
                  <a:srgbClr val="414141"/>
                </a:solidFill>
                <a:latin typeface="Roboto"/>
                <a:ea typeface="DejaVu Sans"/>
              </a:rPr>
              <a:t>When the loop rotates, it cuts the magnetic flux lines. And it induces EMF in a loop. </a:t>
            </a:r>
            <a:endParaRPr b="0" lang="en-US" sz="3200" spc="-1" strike="noStrike">
              <a:solidFill>
                <a:srgbClr val="000000"/>
              </a:solidFill>
              <a:latin typeface="Arial"/>
            </a:endParaRPr>
          </a:p>
          <a:p>
            <a:pPr marL="457200" indent="-457200" algn="just">
              <a:lnSpc>
                <a:spcPct val="100000"/>
              </a:lnSpc>
              <a:buClr>
                <a:srgbClr val="414141"/>
              </a:buClr>
              <a:buFont typeface="Wingdings" charset="2"/>
              <a:buChar char=""/>
            </a:pPr>
            <a:r>
              <a:rPr b="0" lang="en-US" sz="3200" spc="-1" strike="noStrike">
                <a:solidFill>
                  <a:srgbClr val="414141"/>
                </a:solidFill>
                <a:latin typeface="Roboto"/>
                <a:ea typeface="DejaVu Sans"/>
              </a:rPr>
              <a:t>This loop is a closed path. </a:t>
            </a:r>
            <a:endParaRPr b="0" lang="en-US" sz="3200" spc="-1" strike="noStrike">
              <a:solidFill>
                <a:srgbClr val="000000"/>
              </a:solidFill>
              <a:latin typeface="Arial"/>
            </a:endParaRPr>
          </a:p>
          <a:p>
            <a:pPr marL="457200" indent="-457200" algn="just">
              <a:lnSpc>
                <a:spcPct val="100000"/>
              </a:lnSpc>
              <a:buClr>
                <a:srgbClr val="414141"/>
              </a:buClr>
              <a:buFont typeface="Wingdings" charset="2"/>
              <a:buChar char=""/>
            </a:pPr>
            <a:r>
              <a:rPr b="0" lang="en-US" sz="3200" spc="-1" strike="noStrike">
                <a:solidFill>
                  <a:srgbClr val="414141"/>
                </a:solidFill>
                <a:latin typeface="Roboto"/>
                <a:ea typeface="DejaVu Sans"/>
              </a:rPr>
              <a:t>So, the current will flow through the loop. </a:t>
            </a:r>
            <a:endParaRPr b="0" lang="en-US" sz="3200" spc="-1" strike="noStrike">
              <a:solidFill>
                <a:srgbClr val="000000"/>
              </a:solidFill>
              <a:latin typeface="Arial"/>
            </a:endParaRPr>
          </a:p>
          <a:p>
            <a:pPr marL="457200" indent="-457200" algn="just">
              <a:lnSpc>
                <a:spcPct val="100000"/>
              </a:lnSpc>
              <a:buClr>
                <a:srgbClr val="414141"/>
              </a:buClr>
              <a:buFont typeface="Wingdings" charset="2"/>
              <a:buChar char=""/>
            </a:pPr>
            <a:r>
              <a:rPr b="0" lang="en-US" sz="3200" spc="-1" strike="noStrike">
                <a:solidFill>
                  <a:srgbClr val="414141"/>
                </a:solidFill>
                <a:latin typeface="Roboto"/>
                <a:ea typeface="DejaVu Sans"/>
              </a:rPr>
              <a:t>Fleming’s Right-Hand Rule determines the direction of the current</a:t>
            </a:r>
            <a:r>
              <a:rPr b="1" lang="en-US" sz="3200" spc="-1" strike="noStrike">
                <a:solidFill>
                  <a:srgbClr val="414141"/>
                </a:solidFill>
                <a:latin typeface="Roboto"/>
                <a:ea typeface="DejaVu Sans"/>
              </a:rPr>
              <a:t>.</a:t>
            </a:r>
            <a:endParaRPr b="0" lang="en-US" sz="3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0" name="TextBox 2"/>
          <p:cNvSpPr/>
          <p:nvPr/>
        </p:nvSpPr>
        <p:spPr>
          <a:xfrm>
            <a:off x="464040" y="276480"/>
            <a:ext cx="11403720" cy="1918440"/>
          </a:xfrm>
          <a:prstGeom prst="rect">
            <a:avLst/>
          </a:prstGeom>
          <a:noFill/>
          <a:ln w="0">
            <a:noFill/>
          </a:ln>
        </p:spPr>
        <p:style>
          <a:lnRef idx="0"/>
          <a:fillRef idx="0"/>
          <a:effectRef idx="0"/>
          <a:fontRef idx="minor"/>
        </p:style>
        <p:txBody>
          <a:bodyPr lIns="90000" rIns="90000" tIns="45000" bIns="45000" anchor="t">
            <a:spAutoFit/>
          </a:bodyPr>
          <a:p>
            <a:pPr algn="just">
              <a:lnSpc>
                <a:spcPct val="100000"/>
              </a:lnSpc>
            </a:pPr>
            <a:r>
              <a:rPr b="0" lang="en-US" sz="2400" spc="-1" strike="noStrike">
                <a:solidFill>
                  <a:srgbClr val="414141"/>
                </a:solidFill>
                <a:latin typeface="Roboto"/>
                <a:ea typeface="DejaVu Sans"/>
              </a:rPr>
              <a:t>Now for the above arrangement, if we find the current direction, it will be from A to B in conductor-1 and C to D in conductor-2.</a:t>
            </a:r>
            <a:endParaRPr b="0" lang="en-US" sz="2400" spc="-1" strike="noStrike">
              <a:solidFill>
                <a:srgbClr val="000000"/>
              </a:solidFill>
              <a:latin typeface="Arial"/>
            </a:endParaRPr>
          </a:p>
          <a:p>
            <a:pPr algn="just">
              <a:lnSpc>
                <a:spcPct val="100000"/>
              </a:lnSpc>
            </a:pPr>
            <a:r>
              <a:rPr b="0" lang="en-US" sz="2400" spc="-1" strike="noStrike">
                <a:solidFill>
                  <a:srgbClr val="414141"/>
                </a:solidFill>
                <a:latin typeface="Roboto"/>
                <a:ea typeface="DejaVu Sans"/>
              </a:rPr>
              <a:t>Now, the loop rotates inside the magnetic field and comes vertical position. The conductor CD is on top, and AB is on the opposite side of the CD. </a:t>
            </a:r>
            <a:endParaRPr b="0" lang="en-US" sz="2400" spc="-1" strike="noStrike">
              <a:solidFill>
                <a:srgbClr val="000000"/>
              </a:solidFill>
              <a:latin typeface="Arial"/>
            </a:endParaRPr>
          </a:p>
          <a:p>
            <a:pPr algn="just">
              <a:lnSpc>
                <a:spcPct val="100000"/>
              </a:lnSpc>
            </a:pPr>
            <a:r>
              <a:rPr b="0" lang="en-US" sz="2400" spc="-1" strike="noStrike">
                <a:solidFill>
                  <a:srgbClr val="414141"/>
                </a:solidFill>
                <a:latin typeface="Roboto"/>
                <a:ea typeface="DejaVu Sans"/>
              </a:rPr>
              <a:t>This arrangement is shown in the below figure.</a:t>
            </a:r>
            <a:endParaRPr b="0" lang="en-US" sz="2400" spc="-1" strike="noStrike">
              <a:solidFill>
                <a:srgbClr val="000000"/>
              </a:solidFill>
              <a:latin typeface="Arial"/>
            </a:endParaRPr>
          </a:p>
        </p:txBody>
      </p:sp>
      <p:pic>
        <p:nvPicPr>
          <p:cNvPr id="121" name="Picture 3" descr=""/>
          <p:cNvPicPr/>
          <p:nvPr/>
        </p:nvPicPr>
        <p:blipFill>
          <a:blip r:embed="rId1"/>
          <a:stretch/>
        </p:blipFill>
        <p:spPr>
          <a:xfrm>
            <a:off x="2381400" y="2215440"/>
            <a:ext cx="6621840" cy="2938320"/>
          </a:xfrm>
          <a:prstGeom prst="rect">
            <a:avLst/>
          </a:prstGeom>
          <a:ln w="0">
            <a:noFill/>
          </a:ln>
        </p:spPr>
      </p:pic>
      <p:sp>
        <p:nvSpPr>
          <p:cNvPr id="122" name="TextBox 5"/>
          <p:cNvSpPr/>
          <p:nvPr/>
        </p:nvSpPr>
        <p:spPr>
          <a:xfrm>
            <a:off x="296280" y="5309280"/>
            <a:ext cx="11487600" cy="1369440"/>
          </a:xfrm>
          <a:prstGeom prst="rect">
            <a:avLst/>
          </a:prstGeom>
          <a:noFill/>
          <a:ln w="0">
            <a:noFill/>
          </a:ln>
        </p:spPr>
        <p:style>
          <a:lnRef idx="0"/>
          <a:fillRef idx="0"/>
          <a:effectRef idx="0"/>
          <a:fontRef idx="minor"/>
        </p:style>
        <p:txBody>
          <a:bodyPr lIns="90000" rIns="90000" tIns="45000" bIns="45000" anchor="t">
            <a:spAutoFit/>
          </a:bodyPr>
          <a:p>
            <a:pPr algn="just">
              <a:lnSpc>
                <a:spcPct val="100000"/>
              </a:lnSpc>
            </a:pPr>
            <a:r>
              <a:rPr b="0" lang="en-US" sz="2800" spc="-1" strike="noStrike">
                <a:solidFill>
                  <a:srgbClr val="414141"/>
                </a:solidFill>
                <a:latin typeface="Roboto"/>
                <a:ea typeface="DejaVu Sans"/>
              </a:rPr>
              <a:t>Here in this condition, there is no chance to cut flux lines because the loop is perpendicular to the flux lines. </a:t>
            </a:r>
            <a:endParaRPr b="0" lang="en-US" sz="2800" spc="-1" strike="noStrike">
              <a:solidFill>
                <a:srgbClr val="000000"/>
              </a:solidFill>
              <a:latin typeface="Arial"/>
            </a:endParaRPr>
          </a:p>
          <a:p>
            <a:pPr algn="just">
              <a:lnSpc>
                <a:spcPct val="100000"/>
              </a:lnSpc>
            </a:pPr>
            <a:r>
              <a:rPr b="0" lang="en-US" sz="2800" spc="-1" strike="noStrike">
                <a:solidFill>
                  <a:srgbClr val="414141"/>
                </a:solidFill>
                <a:latin typeface="Roboto"/>
                <a:ea typeface="DejaVu Sans"/>
              </a:rPr>
              <a:t>Therefore, EMF is not induced in this condition.</a:t>
            </a:r>
            <a:endParaRPr b="0" lang="en-US" sz="2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3" name="TextBox 2"/>
          <p:cNvSpPr/>
          <p:nvPr/>
        </p:nvSpPr>
        <p:spPr>
          <a:xfrm>
            <a:off x="184320" y="216360"/>
            <a:ext cx="11748960" cy="1369440"/>
          </a:xfrm>
          <a:prstGeom prst="rect">
            <a:avLst/>
          </a:prstGeom>
          <a:noFill/>
          <a:ln w="0">
            <a:noFill/>
          </a:ln>
        </p:spPr>
        <p:style>
          <a:lnRef idx="0"/>
          <a:fillRef idx="0"/>
          <a:effectRef idx="0"/>
          <a:fontRef idx="minor"/>
        </p:style>
        <p:txBody>
          <a:bodyPr lIns="90000" rIns="90000" tIns="45000" bIns="45000" anchor="t">
            <a:spAutoFit/>
          </a:bodyPr>
          <a:p>
            <a:pPr algn="just">
              <a:lnSpc>
                <a:spcPct val="100000"/>
              </a:lnSpc>
            </a:pPr>
            <a:r>
              <a:rPr b="0" lang="en-US" sz="2800" spc="-1" strike="noStrike">
                <a:solidFill>
                  <a:srgbClr val="414141"/>
                </a:solidFill>
                <a:latin typeface="Roboto"/>
                <a:ea typeface="DejaVu Sans"/>
              </a:rPr>
              <a:t>Now, the loop further rotates and again comes in a horizontal position. The left conductor is AB, and the suitable conductor is CD. </a:t>
            </a:r>
            <a:endParaRPr b="0" lang="en-US" sz="2800" spc="-1" strike="noStrike">
              <a:solidFill>
                <a:srgbClr val="000000"/>
              </a:solidFill>
              <a:latin typeface="Arial"/>
            </a:endParaRPr>
          </a:p>
          <a:p>
            <a:pPr algn="just">
              <a:lnSpc>
                <a:spcPct val="100000"/>
              </a:lnSpc>
            </a:pPr>
            <a:r>
              <a:rPr b="0" lang="en-US" sz="2800" spc="-1" strike="noStrike">
                <a:solidFill>
                  <a:srgbClr val="414141"/>
                </a:solidFill>
                <a:latin typeface="Roboto"/>
                <a:ea typeface="DejaVu Sans"/>
              </a:rPr>
              <a:t>This arrangement is as shown in the below figure.</a:t>
            </a:r>
            <a:endParaRPr b="0" lang="en-US" sz="2800" spc="-1" strike="noStrike">
              <a:solidFill>
                <a:srgbClr val="000000"/>
              </a:solidFill>
              <a:latin typeface="Arial"/>
            </a:endParaRPr>
          </a:p>
        </p:txBody>
      </p:sp>
      <p:pic>
        <p:nvPicPr>
          <p:cNvPr id="124" name="Picture 2" descr="Working Principle DC Generator"/>
          <p:cNvPicPr/>
          <p:nvPr/>
        </p:nvPicPr>
        <p:blipFill>
          <a:blip r:embed="rId1"/>
          <a:stretch/>
        </p:blipFill>
        <p:spPr>
          <a:xfrm>
            <a:off x="2743920" y="1679400"/>
            <a:ext cx="6060600" cy="2565360"/>
          </a:xfrm>
          <a:prstGeom prst="rect">
            <a:avLst/>
          </a:prstGeom>
          <a:ln w="0">
            <a:noFill/>
          </a:ln>
        </p:spPr>
      </p:pic>
      <p:sp>
        <p:nvSpPr>
          <p:cNvPr id="125" name="TextBox 5"/>
          <p:cNvSpPr/>
          <p:nvPr/>
        </p:nvSpPr>
        <p:spPr>
          <a:xfrm>
            <a:off x="473400" y="4648320"/>
            <a:ext cx="11459520" cy="1796040"/>
          </a:xfrm>
          <a:prstGeom prst="rect">
            <a:avLst/>
          </a:prstGeom>
          <a:noFill/>
          <a:ln w="0">
            <a:noFill/>
          </a:ln>
        </p:spPr>
        <p:style>
          <a:lnRef idx="0"/>
          <a:fillRef idx="0"/>
          <a:effectRef idx="0"/>
          <a:fontRef idx="minor"/>
        </p:style>
        <p:txBody>
          <a:bodyPr lIns="90000" rIns="90000" tIns="45000" bIns="45000" anchor="t">
            <a:spAutoFit/>
          </a:bodyPr>
          <a:p>
            <a:pPr algn="just">
              <a:lnSpc>
                <a:spcPct val="100000"/>
              </a:lnSpc>
            </a:pPr>
            <a:r>
              <a:rPr b="0" lang="en-US" sz="2800" spc="-1" strike="noStrike">
                <a:solidFill>
                  <a:srgbClr val="414141"/>
                </a:solidFill>
                <a:latin typeface="Roboto"/>
                <a:ea typeface="DejaVu Sans"/>
              </a:rPr>
              <a:t>This condition is the opposite to the first condition. </a:t>
            </a:r>
            <a:endParaRPr b="0" lang="en-US" sz="2800" spc="-1" strike="noStrike">
              <a:solidFill>
                <a:srgbClr val="000000"/>
              </a:solidFill>
              <a:latin typeface="Arial"/>
            </a:endParaRPr>
          </a:p>
          <a:p>
            <a:pPr algn="just">
              <a:lnSpc>
                <a:spcPct val="100000"/>
              </a:lnSpc>
            </a:pPr>
            <a:r>
              <a:rPr b="0" lang="en-US" sz="2800" spc="-1" strike="noStrike">
                <a:solidFill>
                  <a:srgbClr val="414141"/>
                </a:solidFill>
                <a:latin typeface="Roboto"/>
                <a:ea typeface="DejaVu Sans"/>
              </a:rPr>
              <a:t>Here, the loop is parallel to the flux lines. </a:t>
            </a:r>
            <a:endParaRPr b="0" lang="en-US" sz="2800" spc="-1" strike="noStrike">
              <a:solidFill>
                <a:srgbClr val="000000"/>
              </a:solidFill>
              <a:latin typeface="Arial"/>
            </a:endParaRPr>
          </a:p>
          <a:p>
            <a:pPr algn="just">
              <a:lnSpc>
                <a:spcPct val="100000"/>
              </a:lnSpc>
            </a:pPr>
            <a:r>
              <a:rPr b="0" lang="en-US" sz="2800" spc="-1" strike="noStrike">
                <a:solidFill>
                  <a:srgbClr val="414141"/>
                </a:solidFill>
                <a:latin typeface="Roboto"/>
                <a:ea typeface="DejaVu Sans"/>
              </a:rPr>
              <a:t>And so, the flux cutting is maximum. So maximum EMF will produce in this condition.</a:t>
            </a:r>
            <a:endParaRPr b="0" lang="en-US" sz="2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6" name="TextBox 2"/>
          <p:cNvSpPr/>
          <p:nvPr/>
        </p:nvSpPr>
        <p:spPr>
          <a:xfrm>
            <a:off x="286920" y="357840"/>
            <a:ext cx="11385000" cy="1552680"/>
          </a:xfrm>
          <a:prstGeom prst="rect">
            <a:avLst/>
          </a:prstGeom>
          <a:noFill/>
          <a:ln w="0">
            <a:noFill/>
          </a:ln>
        </p:spPr>
        <p:style>
          <a:lnRef idx="0"/>
          <a:fillRef idx="0"/>
          <a:effectRef idx="0"/>
          <a:fontRef idx="minor"/>
        </p:style>
        <p:txBody>
          <a:bodyPr lIns="90000" rIns="90000" tIns="45000" bIns="45000" anchor="t">
            <a:spAutoFit/>
          </a:bodyPr>
          <a:p>
            <a:pPr algn="just">
              <a:lnSpc>
                <a:spcPct val="100000"/>
              </a:lnSpc>
            </a:pPr>
            <a:r>
              <a:rPr b="0" lang="en-US" sz="2400" spc="-1" strike="noStrike">
                <a:solidFill>
                  <a:srgbClr val="414141"/>
                </a:solidFill>
                <a:latin typeface="Roboto"/>
                <a:ea typeface="DejaVu Sans"/>
              </a:rPr>
              <a:t>If you apply Fleming’s Right-Hand Rule and find the current direction, it will be from B to A in conductor-1 and D to C in conductor-2. </a:t>
            </a:r>
            <a:endParaRPr b="0" lang="en-US" sz="2400" spc="-1" strike="noStrike">
              <a:solidFill>
                <a:srgbClr val="000000"/>
              </a:solidFill>
              <a:latin typeface="Arial"/>
            </a:endParaRPr>
          </a:p>
          <a:p>
            <a:pPr algn="just">
              <a:lnSpc>
                <a:spcPct val="100000"/>
              </a:lnSpc>
            </a:pPr>
            <a:r>
              <a:rPr b="0" lang="en-US" sz="2400" spc="-1" strike="noStrike">
                <a:solidFill>
                  <a:srgbClr val="414141"/>
                </a:solidFill>
                <a:latin typeface="Roboto"/>
                <a:ea typeface="DejaVu Sans"/>
              </a:rPr>
              <a:t>This current direction is in the opposite direction of the current direction in the first case.</a:t>
            </a:r>
            <a:endParaRPr b="0" lang="en-US" sz="2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127" name="Group 7"/>
          <p:cNvGrpSpPr/>
          <p:nvPr/>
        </p:nvGrpSpPr>
        <p:grpSpPr>
          <a:xfrm>
            <a:off x="155520" y="-144360"/>
            <a:ext cx="11581560" cy="6319440"/>
            <a:chOff x="155520" y="-144360"/>
            <a:chExt cx="11581560" cy="6319440"/>
          </a:xfrm>
        </p:grpSpPr>
        <p:sp>
          <p:nvSpPr>
            <p:cNvPr id="128" name="TextBox 2"/>
            <p:cNvSpPr/>
            <p:nvPr/>
          </p:nvSpPr>
          <p:spPr>
            <a:xfrm>
              <a:off x="296280" y="452520"/>
              <a:ext cx="11440800" cy="2284200"/>
            </a:xfrm>
            <a:prstGeom prst="rect">
              <a:avLst/>
            </a:prstGeom>
            <a:gradFill rotWithShape="0">
              <a:gsLst>
                <a:gs pos="0">
                  <a:srgbClr val="f7bca4"/>
                </a:gs>
                <a:gs pos="100000">
                  <a:srgbClr val="f4b196"/>
                </a:gs>
              </a:gsLst>
              <a:lin ang="5400000"/>
            </a:gradFill>
            <a:ln>
              <a:solidFill>
                <a:srgbClr val="ed7d31"/>
              </a:solidFill>
            </a:ln>
          </p:spPr>
          <p:style>
            <a:lnRef idx="1">
              <a:schemeClr val="accent2"/>
            </a:lnRef>
            <a:fillRef idx="2">
              <a:schemeClr val="accent2"/>
            </a:fillRef>
            <a:effectRef idx="1">
              <a:schemeClr val="accent2"/>
            </a:effectRef>
            <a:fontRef idx="minor"/>
          </p:style>
          <p:txBody>
            <a:bodyPr lIns="90000" rIns="90000" tIns="45000" bIns="45000" anchor="t">
              <a:spAutoFit/>
            </a:bodyPr>
            <a:p>
              <a:pPr algn="just">
                <a:lnSpc>
                  <a:spcPct val="100000"/>
                </a:lnSpc>
              </a:pPr>
              <a:r>
                <a:rPr b="1" lang="en-US" sz="2400" spc="-1" strike="noStrike">
                  <a:solidFill>
                    <a:srgbClr val="414141"/>
                  </a:solidFill>
                  <a:latin typeface="Roboto"/>
                  <a:ea typeface="DejaVu Sans"/>
                </a:rPr>
                <a:t>In Fleming’s Right-hand Rule</a:t>
              </a:r>
              <a:r>
                <a:rPr b="0" lang="en-US" sz="2400" spc="-1" strike="noStrike">
                  <a:solidFill>
                    <a:srgbClr val="414141"/>
                  </a:solidFill>
                  <a:latin typeface="Roboto"/>
                  <a:ea typeface="DejaVu Sans"/>
                </a:rPr>
                <a:t>, the thumb, index finger, and middle finger of the right hand make perpendicular to each other. </a:t>
              </a:r>
              <a:endParaRPr b="0" lang="en-US" sz="2400" spc="-1" strike="noStrike">
                <a:solidFill>
                  <a:srgbClr val="000000"/>
                </a:solidFill>
                <a:latin typeface="Arial"/>
              </a:endParaRPr>
            </a:p>
            <a:p>
              <a:pPr marL="343080" indent="-343080" algn="just">
                <a:lnSpc>
                  <a:spcPct val="100000"/>
                </a:lnSpc>
                <a:buClr>
                  <a:srgbClr val="414141"/>
                </a:buClr>
                <a:buFont typeface="Wingdings" charset="2"/>
                <a:buChar char=""/>
              </a:pPr>
              <a:r>
                <a:rPr b="0" lang="en-US" sz="2400" spc="-1" strike="noStrike">
                  <a:solidFill>
                    <a:srgbClr val="414141"/>
                  </a:solidFill>
                  <a:latin typeface="Roboto"/>
                  <a:ea typeface="DejaVu Sans"/>
                </a:rPr>
                <a:t>The thumb indicates the direction of rotation of the loop, </a:t>
              </a:r>
              <a:endParaRPr b="0" lang="en-US" sz="2400" spc="-1" strike="noStrike">
                <a:solidFill>
                  <a:srgbClr val="000000"/>
                </a:solidFill>
                <a:latin typeface="Arial"/>
              </a:endParaRPr>
            </a:p>
            <a:p>
              <a:pPr marL="343080" indent="-343080" algn="just">
                <a:lnSpc>
                  <a:spcPct val="100000"/>
                </a:lnSpc>
                <a:buClr>
                  <a:srgbClr val="414141"/>
                </a:buClr>
                <a:buFont typeface="Wingdings" charset="2"/>
                <a:buChar char=""/>
              </a:pPr>
              <a:r>
                <a:rPr b="0" lang="en-US" sz="2400" spc="-1" strike="noStrike">
                  <a:solidFill>
                    <a:srgbClr val="414141"/>
                  </a:solidFill>
                  <a:latin typeface="Roboto"/>
                  <a:ea typeface="DejaVu Sans"/>
                </a:rPr>
                <a:t>the index finger indicates the direction of the magnetic field, and </a:t>
              </a:r>
              <a:endParaRPr b="0" lang="en-US" sz="2400" spc="-1" strike="noStrike">
                <a:solidFill>
                  <a:srgbClr val="000000"/>
                </a:solidFill>
                <a:latin typeface="Arial"/>
              </a:endParaRPr>
            </a:p>
            <a:p>
              <a:pPr marL="343080" indent="-343080" algn="just">
                <a:lnSpc>
                  <a:spcPct val="100000"/>
                </a:lnSpc>
                <a:buClr>
                  <a:srgbClr val="414141"/>
                </a:buClr>
                <a:buFont typeface="Wingdings" charset="2"/>
                <a:buChar char=""/>
              </a:pPr>
              <a:r>
                <a:rPr b="0" lang="en-US" sz="2400" spc="-1" strike="noStrike">
                  <a:solidFill>
                    <a:srgbClr val="414141"/>
                  </a:solidFill>
                  <a:latin typeface="Roboto"/>
                  <a:ea typeface="DejaVu Sans"/>
                </a:rPr>
                <a:t>the middle finger indicates the direction of the flow of current through the loop.</a:t>
              </a:r>
              <a:endParaRPr b="0" lang="en-US" sz="2400" spc="-1" strike="noStrike">
                <a:solidFill>
                  <a:srgbClr val="000000"/>
                </a:solidFill>
                <a:latin typeface="Arial"/>
              </a:endParaRPr>
            </a:p>
          </p:txBody>
        </p:sp>
        <p:sp>
          <p:nvSpPr>
            <p:cNvPr id="129" name="AutoShape 2"/>
            <p:cNvSpPr/>
            <p:nvPr/>
          </p:nvSpPr>
          <p:spPr>
            <a:xfrm>
              <a:off x="155520" y="-144360"/>
              <a:ext cx="304200" cy="304200"/>
            </a:xfrm>
            <a:prstGeom prst="rect">
              <a:avLst/>
            </a:prstGeom>
            <a:noFill/>
            <a:ln w="0">
              <a:noFill/>
            </a:ln>
          </p:spPr>
          <p:style>
            <a:lnRef idx="0"/>
            <a:fillRef idx="0"/>
            <a:effectRef idx="0"/>
            <a:fontRef idx="minor"/>
          </p:style>
          <p:txBody>
            <a:bodyPr numCol="1" spcCol="0" lIns="90000" rIns="90000" tIns="45000" bIns="45000" anchor="t">
              <a:noAutofit/>
            </a:bodyPr>
            <a:p>
              <a:pPr>
                <a:lnSpc>
                  <a:spcPct val="100000"/>
                </a:lnSpc>
              </a:pPr>
              <a:endParaRPr b="0" lang="en-US" sz="1800" spc="-1" strike="noStrike">
                <a:solidFill>
                  <a:srgbClr val="000000"/>
                </a:solidFill>
                <a:latin typeface="Calibri"/>
                <a:ea typeface="DejaVu Sans"/>
              </a:endParaRPr>
            </a:p>
          </p:txBody>
        </p:sp>
        <p:sp>
          <p:nvSpPr>
            <p:cNvPr id="130" name="AutoShape 5"/>
            <p:cNvSpPr/>
            <p:nvPr/>
          </p:nvSpPr>
          <p:spPr>
            <a:xfrm>
              <a:off x="155520" y="-144360"/>
              <a:ext cx="304200" cy="304200"/>
            </a:xfrm>
            <a:prstGeom prst="rect">
              <a:avLst/>
            </a:prstGeom>
            <a:noFill/>
            <a:ln w="0">
              <a:noFill/>
            </a:ln>
          </p:spPr>
          <p:style>
            <a:lnRef idx="0"/>
            <a:fillRef idx="0"/>
            <a:effectRef idx="0"/>
            <a:fontRef idx="minor"/>
          </p:style>
          <p:txBody>
            <a:bodyPr numCol="1" spcCol="0" lIns="90000" rIns="90000" tIns="45000" bIns="45000" anchor="t">
              <a:noAutofit/>
            </a:bodyPr>
            <a:p>
              <a:pPr>
                <a:lnSpc>
                  <a:spcPct val="100000"/>
                </a:lnSpc>
              </a:pPr>
              <a:endParaRPr b="0" lang="en-US" sz="1800" spc="-1" strike="noStrike">
                <a:solidFill>
                  <a:srgbClr val="000000"/>
                </a:solidFill>
                <a:latin typeface="Calibri"/>
                <a:ea typeface="DejaVu Sans"/>
              </a:endParaRPr>
            </a:p>
          </p:txBody>
        </p:sp>
        <p:pic>
          <p:nvPicPr>
            <p:cNvPr id="131" name="Picture 6" descr=""/>
            <p:cNvPicPr/>
            <p:nvPr/>
          </p:nvPicPr>
          <p:blipFill>
            <a:blip r:embed="rId1"/>
            <a:stretch/>
          </p:blipFill>
          <p:spPr>
            <a:xfrm>
              <a:off x="2001240" y="2637000"/>
              <a:ext cx="6399000" cy="3538080"/>
            </a:xfrm>
            <a:prstGeom prst="rect">
              <a:avLst/>
            </a:prstGeom>
            <a:ln w="9525">
              <a:noFill/>
            </a:ln>
          </p:spPr>
        </p:pic>
        <p:sp>
          <p:nvSpPr>
            <p:cNvPr id="132" name="Rectangle 6"/>
            <p:cNvSpPr/>
            <p:nvPr/>
          </p:nvSpPr>
          <p:spPr>
            <a:xfrm>
              <a:off x="7230960" y="2602440"/>
              <a:ext cx="1209240" cy="660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1800" spc="-1" strike="noStrike">
                <a:solidFill>
                  <a:schemeClr val="lt1"/>
                </a:solidFill>
                <a:latin typeface="Calibri"/>
                <a:ea typeface="DejaVu Sans"/>
              </a:endParaRPr>
            </a:p>
          </p:txBody>
        </p:sp>
      </p:grpSp>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33" name="Picture 2" descr=""/>
          <p:cNvPicPr/>
          <p:nvPr/>
        </p:nvPicPr>
        <p:blipFill>
          <a:blip r:embed="rId1"/>
          <a:stretch/>
        </p:blipFill>
        <p:spPr>
          <a:xfrm>
            <a:off x="1371240" y="536400"/>
            <a:ext cx="9797760" cy="6264720"/>
          </a:xfrm>
          <a:prstGeom prst="rect">
            <a:avLst/>
          </a:prstGeom>
          <a:ln w="0">
            <a:noFill/>
          </a:ln>
        </p:spPr>
      </p:pic>
      <p:sp>
        <p:nvSpPr>
          <p:cNvPr id="134" name="TextBox 3"/>
          <p:cNvSpPr/>
          <p:nvPr/>
        </p:nvSpPr>
        <p:spPr>
          <a:xfrm>
            <a:off x="239040" y="0"/>
            <a:ext cx="3755520" cy="5770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1" lang="en-US" sz="3200" spc="-1" strike="noStrike" u="sng">
                <a:solidFill>
                  <a:srgbClr val="000000"/>
                </a:solidFill>
                <a:uFillTx/>
                <a:latin typeface="Calibri"/>
                <a:ea typeface="DejaVu Sans"/>
              </a:rPr>
              <a:t>EMF EQUATION</a:t>
            </a:r>
            <a:endParaRPr b="0" lang="en-US" sz="3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35" name="Picture 2" descr=""/>
          <p:cNvPicPr/>
          <p:nvPr/>
        </p:nvPicPr>
        <p:blipFill>
          <a:blip r:embed="rId1"/>
          <a:stretch/>
        </p:blipFill>
        <p:spPr>
          <a:xfrm>
            <a:off x="677160" y="709200"/>
            <a:ext cx="10379880" cy="5149800"/>
          </a:xfrm>
          <a:prstGeom prst="rect">
            <a:avLst/>
          </a:prstGeom>
          <a:ln w="0">
            <a:noFill/>
          </a:ln>
        </p:spPr>
      </p:pic>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7" name="TextBox 4"/>
          <p:cNvSpPr/>
          <p:nvPr/>
        </p:nvSpPr>
        <p:spPr>
          <a:xfrm>
            <a:off x="632160" y="576720"/>
            <a:ext cx="10041480" cy="679284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1" lang="en-US" sz="4400" spc="-1" strike="noStrike">
                <a:solidFill>
                  <a:srgbClr val="414141"/>
                </a:solidFill>
                <a:latin typeface="Roboto"/>
                <a:ea typeface="DejaVu Sans"/>
              </a:rPr>
              <a:t>The main parts of DC machines are;</a:t>
            </a:r>
            <a:endParaRPr b="0" lang="en-US" sz="4400" spc="-1" strike="noStrike">
              <a:solidFill>
                <a:srgbClr val="000000"/>
              </a:solidFill>
              <a:latin typeface="Arial"/>
            </a:endParaRPr>
          </a:p>
          <a:p>
            <a:pPr>
              <a:lnSpc>
                <a:spcPct val="100000"/>
              </a:lnSpc>
            </a:pPr>
            <a:r>
              <a:rPr b="0" lang="en-US" sz="4400" spc="-1" strike="noStrike">
                <a:solidFill>
                  <a:srgbClr val="414141"/>
                </a:solidFill>
                <a:latin typeface="Roboto"/>
                <a:ea typeface="DejaVu Sans"/>
              </a:rPr>
              <a:t>1) Yoke or Frame or Magnetic frame</a:t>
            </a:r>
            <a:br>
              <a:rPr sz="4400"/>
            </a:br>
            <a:r>
              <a:rPr b="0" lang="en-US" sz="4400" spc="-1" strike="noStrike">
                <a:solidFill>
                  <a:srgbClr val="414141"/>
                </a:solidFill>
                <a:latin typeface="Roboto"/>
                <a:ea typeface="DejaVu Sans"/>
              </a:rPr>
              <a:t>2) Poles and Pole shoe</a:t>
            </a:r>
            <a:br>
              <a:rPr sz="4400"/>
            </a:br>
            <a:r>
              <a:rPr b="0" lang="en-US" sz="4400" spc="-1" strike="noStrike">
                <a:solidFill>
                  <a:srgbClr val="414141"/>
                </a:solidFill>
                <a:latin typeface="Roboto"/>
                <a:ea typeface="DejaVu Sans"/>
              </a:rPr>
              <a:t>3) Armature</a:t>
            </a:r>
            <a:br>
              <a:rPr sz="4400"/>
            </a:br>
            <a:r>
              <a:rPr b="0" lang="en-US" sz="4400" spc="-1" strike="noStrike">
                <a:solidFill>
                  <a:srgbClr val="414141"/>
                </a:solidFill>
                <a:latin typeface="Roboto"/>
                <a:ea typeface="DejaVu Sans"/>
              </a:rPr>
              <a:t>4) Armature winding and Field winding</a:t>
            </a:r>
            <a:br>
              <a:rPr sz="4400"/>
            </a:br>
            <a:r>
              <a:rPr b="0" lang="en-US" sz="4400" spc="-1" strike="noStrike">
                <a:solidFill>
                  <a:srgbClr val="414141"/>
                </a:solidFill>
                <a:latin typeface="Roboto"/>
                <a:ea typeface="DejaVu Sans"/>
              </a:rPr>
              <a:t>5) Commutator</a:t>
            </a:r>
            <a:br>
              <a:rPr sz="4400"/>
            </a:br>
            <a:r>
              <a:rPr b="0" lang="en-US" sz="4400" spc="-1" strike="noStrike">
                <a:solidFill>
                  <a:srgbClr val="414141"/>
                </a:solidFill>
                <a:latin typeface="Roboto"/>
                <a:ea typeface="DejaVu Sans"/>
              </a:rPr>
              <a:t>6) Brushes</a:t>
            </a:r>
            <a:br>
              <a:rPr sz="4400"/>
            </a:br>
            <a:r>
              <a:rPr b="0" lang="en-US" sz="4400" spc="-1" strike="noStrike">
                <a:solidFill>
                  <a:srgbClr val="414141"/>
                </a:solidFill>
                <a:latin typeface="Roboto"/>
                <a:ea typeface="DejaVu Sans"/>
              </a:rPr>
              <a:t>7) Shaft</a:t>
            </a:r>
            <a:endParaRPr b="0" lang="en-US" sz="4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36" name="Picture 2" descr=""/>
          <p:cNvPicPr/>
          <p:nvPr/>
        </p:nvPicPr>
        <p:blipFill>
          <a:blip r:embed="rId1"/>
          <a:stretch/>
        </p:blipFill>
        <p:spPr>
          <a:xfrm>
            <a:off x="398520" y="388800"/>
            <a:ext cx="8296920" cy="6080040"/>
          </a:xfrm>
          <a:prstGeom prst="rect">
            <a:avLst/>
          </a:prstGeom>
          <a:ln w="0">
            <a:noFill/>
          </a:ln>
        </p:spPr>
      </p:pic>
      <p:pic>
        <p:nvPicPr>
          <p:cNvPr id="137" name="Picture 4" descr=""/>
          <p:cNvPicPr/>
          <p:nvPr/>
        </p:nvPicPr>
        <p:blipFill>
          <a:blip r:embed="rId2"/>
          <a:stretch/>
        </p:blipFill>
        <p:spPr>
          <a:xfrm>
            <a:off x="8776800" y="4899240"/>
            <a:ext cx="2904480" cy="1313640"/>
          </a:xfrm>
          <a:prstGeom prst="rect">
            <a:avLst/>
          </a:prstGeom>
          <a:ln w="0">
            <a:noFill/>
          </a:ln>
        </p:spPr>
      </p:pic>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38" name="Picture 1" descr=""/>
          <p:cNvPicPr/>
          <p:nvPr/>
        </p:nvPicPr>
        <p:blipFill>
          <a:blip r:embed="rId1"/>
          <a:stretch/>
        </p:blipFill>
        <p:spPr>
          <a:xfrm>
            <a:off x="812880" y="1143000"/>
            <a:ext cx="10667160" cy="5180760"/>
          </a:xfrm>
          <a:prstGeom prst="rect">
            <a:avLst/>
          </a:prstGeom>
          <a:ln w="9525">
            <a:noFill/>
          </a:ln>
        </p:spPr>
      </p:pic>
      <p:sp>
        <p:nvSpPr>
          <p:cNvPr id="139" name="Text Box 7"/>
          <p:cNvSpPr/>
          <p:nvPr/>
        </p:nvSpPr>
        <p:spPr>
          <a:xfrm>
            <a:off x="914400" y="152280"/>
            <a:ext cx="10362600" cy="855000"/>
          </a:xfrm>
          <a:prstGeom prst="rect">
            <a:avLst/>
          </a:prstGeom>
          <a:noFill/>
          <a:ln w="9525">
            <a:noFill/>
          </a:ln>
        </p:spPr>
        <p:style>
          <a:lnRef idx="0"/>
          <a:fillRef idx="0"/>
          <a:effectRef idx="0"/>
          <a:fontRef idx="minor"/>
        </p:style>
        <p:txBody>
          <a:bodyPr lIns="90000" rIns="90000" tIns="46800" bIns="46800" anchor="ctr">
            <a:noAutofit/>
          </a:bodyPr>
          <a:p>
            <a:pPr>
              <a:lnSpc>
                <a:spcPct val="100000"/>
              </a:lnSpc>
              <a:tabLst>
                <a:tab algn="l" pos="0"/>
                <a:tab algn="l" pos="457200"/>
                <a:tab algn="l" pos="914400"/>
                <a:tab algn="l" pos="1371600"/>
                <a:tab algn="l" pos="1828800"/>
                <a:tab algn="l" pos="2286000"/>
                <a:tab algn="l" pos="2743200"/>
                <a:tab algn="l" pos="3200400"/>
                <a:tab algn="l" pos="3657600"/>
                <a:tab algn="l" pos="4114800"/>
                <a:tab algn="l" pos="4572000"/>
                <a:tab algn="l" pos="5029200"/>
                <a:tab algn="l" pos="5486400"/>
                <a:tab algn="l" pos="5943600"/>
                <a:tab algn="l" pos="6400800"/>
                <a:tab algn="l" pos="6858000"/>
                <a:tab algn="l" pos="7315200"/>
                <a:tab algn="l" pos="7772400"/>
                <a:tab algn="l" pos="8229600"/>
                <a:tab algn="l" pos="8686800"/>
                <a:tab algn="l" pos="9144000"/>
              </a:tabLst>
            </a:pPr>
            <a:r>
              <a:rPr b="0" lang="en-US" sz="5000" spc="-1" strike="noStrike">
                <a:solidFill>
                  <a:srgbClr val="000000"/>
                </a:solidFill>
                <a:latin typeface="Calibri"/>
                <a:ea typeface="DejaVu Sans"/>
              </a:rPr>
              <a:t>EMF equation of generator </a:t>
            </a:r>
            <a:endParaRPr b="0" lang="en-US" sz="5000" spc="-1" strike="noStrike">
              <a:solidFill>
                <a:srgbClr val="000000"/>
              </a:solidFill>
              <a:latin typeface="Arial"/>
            </a:endParaRPr>
          </a:p>
        </p:txBody>
      </p:sp>
    </p:spTree>
  </p:cSld>
  <mc:AlternateContent>
    <mc:Choice Requires="p14">
      <p:transition spd="slow" p14:dur="2000"/>
    </mc:Choice>
    <mc:Fallback>
      <p:transition spd="slow"/>
    </mc:Fallback>
  </mc:AlternateContent>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nodeType="clickEffect" fill="hold" presetClass="entr" presetID="3" presetSubtype="10">
                                  <p:stCondLst>
                                    <p:cond delay="0"/>
                                  </p:stCondLst>
                                  <p:childTnLst>
                                    <p:set>
                                      <p:cBhvr>
                                        <p:cTn id="6" dur="1" fill="hold">
                                          <p:stCondLst>
                                            <p:cond delay="0"/>
                                          </p:stCondLst>
                                        </p:cTn>
                                        <p:tgtEl>
                                          <p:spTgt spid="139"/>
                                        </p:tgtEl>
                                        <p:attrNameLst>
                                          <p:attrName>style.visibility</p:attrName>
                                        </p:attrNameLst>
                                      </p:cBhvr>
                                      <p:to>
                                        <p:strVal val="visible"/>
                                      </p:to>
                                    </p:set>
                                    <p:animEffect filter="blinds(horizontal)" transition="in">
                                      <p:cBhvr additive="repl">
                                        <p:cTn id="7" dur="500"/>
                                        <p:tgtEl>
                                          <p:spTgt spid="13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40" name="Picture 1" descr=""/>
          <p:cNvPicPr/>
          <p:nvPr/>
        </p:nvPicPr>
        <p:blipFill>
          <a:blip r:embed="rId1"/>
          <a:stretch/>
        </p:blipFill>
        <p:spPr>
          <a:xfrm>
            <a:off x="406440" y="609480"/>
            <a:ext cx="11073600" cy="5257080"/>
          </a:xfrm>
          <a:prstGeom prst="rect">
            <a:avLst/>
          </a:prstGeom>
          <a:ln w="9525">
            <a:noFill/>
          </a:ln>
        </p:spPr>
      </p:pic>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1" name="PlaceHolder 1"/>
          <p:cNvSpPr>
            <a:spLocks noGrp="1"/>
          </p:cNvSpPr>
          <p:nvPr>
            <p:ph type="title"/>
          </p:nvPr>
        </p:nvSpPr>
        <p:spPr>
          <a:xfrm>
            <a:off x="711360" y="228600"/>
            <a:ext cx="10967760" cy="1139040"/>
          </a:xfrm>
          <a:prstGeom prst="rect">
            <a:avLst/>
          </a:prstGeom>
          <a:noFill/>
          <a:ln w="0">
            <a:noFill/>
          </a:ln>
        </p:spPr>
        <p:txBody>
          <a:bodyPr lIns="90000" rIns="90000" tIns="45000" bIns="45000" anchor="ctr">
            <a:noAutofit/>
          </a:bodyPr>
          <a:p>
            <a:pPr indent="0">
              <a:lnSpc>
                <a:spcPct val="90000"/>
              </a:lnSpc>
              <a:buNone/>
              <a:tabLst>
                <a:tab algn="l" pos="0"/>
              </a:tabLst>
            </a:pPr>
            <a:r>
              <a:rPr b="0" lang="en-US" sz="4400" spc="-1" strike="noStrike">
                <a:solidFill>
                  <a:srgbClr val="000000"/>
                </a:solidFill>
                <a:latin typeface="Calibri Light"/>
              </a:rPr>
              <a:t>Types of DC Generator</a:t>
            </a:r>
            <a:endParaRPr b="0" lang="en-US" sz="4400" spc="-1" strike="noStrike">
              <a:solidFill>
                <a:srgbClr val="000000"/>
              </a:solidFill>
              <a:latin typeface="Arial"/>
            </a:endParaRPr>
          </a:p>
        </p:txBody>
      </p:sp>
      <p:sp>
        <p:nvSpPr>
          <p:cNvPr id="142" name="PlaceHolder 2"/>
          <p:cNvSpPr>
            <a:spLocks noGrp="1"/>
          </p:cNvSpPr>
          <p:nvPr>
            <p:ph/>
          </p:nvPr>
        </p:nvSpPr>
        <p:spPr>
          <a:xfrm>
            <a:off x="812880" y="1447920"/>
            <a:ext cx="10967760" cy="4598280"/>
          </a:xfrm>
          <a:prstGeom prst="rect">
            <a:avLst/>
          </a:prstGeom>
          <a:noFill/>
          <a:ln w="0">
            <a:noFill/>
          </a:ln>
        </p:spPr>
        <p:txBody>
          <a:bodyPr lIns="90000" rIns="90000" tIns="45000" bIns="45000" anchor="t">
            <a:normAutofit/>
          </a:bodyPr>
          <a:p>
            <a:pPr marL="228600" indent="0">
              <a:lnSpc>
                <a:spcPct val="90000"/>
              </a:lnSpc>
              <a:spcBef>
                <a:spcPts val="799"/>
              </a:spcBef>
              <a:buNone/>
              <a:tabLst>
                <a:tab algn="l" pos="0"/>
              </a:tabLst>
            </a:pPr>
            <a:r>
              <a:rPr b="0" lang="en-US" sz="3600" spc="-1" strike="noStrike">
                <a:solidFill>
                  <a:srgbClr val="000000"/>
                </a:solidFill>
                <a:latin typeface="Calibri"/>
              </a:rPr>
              <a:t>DC generators are generally classified according to their method of excitation .</a:t>
            </a:r>
            <a:endParaRPr b="0" lang="en-US" sz="3600" spc="-1" strike="noStrike">
              <a:solidFill>
                <a:srgbClr val="000000"/>
              </a:solidFill>
              <a:latin typeface="Arial"/>
            </a:endParaRPr>
          </a:p>
          <a:p>
            <a:pPr marL="228600" indent="0">
              <a:lnSpc>
                <a:spcPct val="90000"/>
              </a:lnSpc>
              <a:spcBef>
                <a:spcPts val="799"/>
              </a:spcBef>
              <a:buNone/>
              <a:tabLst>
                <a:tab algn="l" pos="0"/>
              </a:tabLst>
            </a:pPr>
            <a:endParaRPr b="0" lang="en-US" sz="3600" spc="-1" strike="noStrike">
              <a:solidFill>
                <a:srgbClr val="000000"/>
              </a:solidFill>
              <a:latin typeface="Arial"/>
            </a:endParaRPr>
          </a:p>
          <a:p>
            <a:pPr marL="339840" indent="-336600">
              <a:lnSpc>
                <a:spcPct val="90000"/>
              </a:lnSpc>
              <a:spcBef>
                <a:spcPts val="799"/>
              </a:spcBef>
              <a:buSzPct val="100000"/>
              <a:buBlip>
                <a:blip r:embed="rId1"/>
              </a:buBlip>
              <a:tabLst>
                <a:tab algn="l" pos="343080"/>
                <a:tab algn="l" pos="455760"/>
                <a:tab algn="l" pos="912960"/>
                <a:tab algn="l" pos="1370160"/>
                <a:tab algn="l" pos="1827360"/>
                <a:tab algn="l" pos="2284560"/>
                <a:tab algn="l" pos="2741760"/>
                <a:tab algn="l" pos="3198960"/>
                <a:tab algn="l" pos="3656160"/>
                <a:tab algn="l" pos="4113360"/>
                <a:tab algn="l" pos="4570560"/>
                <a:tab algn="l" pos="5027760"/>
                <a:tab algn="l" pos="5484960"/>
                <a:tab algn="l" pos="5942160"/>
                <a:tab algn="l" pos="6399360"/>
                <a:tab algn="l" pos="6856560"/>
                <a:tab algn="l" pos="7313760"/>
                <a:tab algn="l" pos="7770960"/>
                <a:tab algn="l" pos="8228160"/>
                <a:tab algn="l" pos="8685360"/>
                <a:tab algn="l" pos="9142560"/>
              </a:tabLst>
            </a:pPr>
            <a:r>
              <a:rPr b="0" lang="en-US" sz="3600" spc="-1" strike="noStrike">
                <a:solidFill>
                  <a:srgbClr val="000000"/>
                </a:solidFill>
                <a:latin typeface="Calibri"/>
              </a:rPr>
              <a:t>Separately excited DC generator </a:t>
            </a:r>
            <a:endParaRPr b="0" lang="en-US" sz="3600" spc="-1" strike="noStrike">
              <a:solidFill>
                <a:srgbClr val="000000"/>
              </a:solidFill>
              <a:latin typeface="Arial"/>
            </a:endParaRPr>
          </a:p>
          <a:p>
            <a:pPr marL="228600" indent="0">
              <a:lnSpc>
                <a:spcPct val="90000"/>
              </a:lnSpc>
              <a:spcBef>
                <a:spcPts val="799"/>
              </a:spcBef>
              <a:buNone/>
              <a:tabLst>
                <a:tab algn="l" pos="0"/>
              </a:tabLst>
            </a:pPr>
            <a:endParaRPr b="0" lang="en-US" sz="3600" spc="-1" strike="noStrike">
              <a:solidFill>
                <a:srgbClr val="000000"/>
              </a:solidFill>
              <a:latin typeface="Arial"/>
            </a:endParaRPr>
          </a:p>
          <a:p>
            <a:pPr marL="339840" indent="-336600">
              <a:lnSpc>
                <a:spcPct val="90000"/>
              </a:lnSpc>
              <a:spcBef>
                <a:spcPts val="799"/>
              </a:spcBef>
              <a:buSzPct val="100000"/>
              <a:buBlip>
                <a:blip r:embed="rId2"/>
              </a:buBlip>
              <a:tabLst>
                <a:tab algn="l" pos="343080"/>
                <a:tab algn="l" pos="455760"/>
                <a:tab algn="l" pos="912960"/>
                <a:tab algn="l" pos="1370160"/>
                <a:tab algn="l" pos="1827360"/>
                <a:tab algn="l" pos="2284560"/>
                <a:tab algn="l" pos="2741760"/>
                <a:tab algn="l" pos="3198960"/>
                <a:tab algn="l" pos="3656160"/>
                <a:tab algn="l" pos="4113360"/>
                <a:tab algn="l" pos="4570560"/>
                <a:tab algn="l" pos="5027760"/>
                <a:tab algn="l" pos="5484960"/>
                <a:tab algn="l" pos="5942160"/>
                <a:tab algn="l" pos="6399360"/>
                <a:tab algn="l" pos="6856560"/>
                <a:tab algn="l" pos="7313760"/>
                <a:tab algn="l" pos="7770960"/>
                <a:tab algn="l" pos="8228160"/>
                <a:tab algn="l" pos="8685360"/>
                <a:tab algn="l" pos="9142560"/>
              </a:tabLst>
            </a:pPr>
            <a:r>
              <a:rPr b="0" lang="en-US" sz="3600" spc="-1" strike="noStrike">
                <a:solidFill>
                  <a:srgbClr val="000000"/>
                </a:solidFill>
                <a:latin typeface="Calibri"/>
              </a:rPr>
              <a:t>Self excited D C generator </a:t>
            </a:r>
            <a:endParaRPr b="0" lang="en-US" sz="3600" spc="-1" strike="noStrike">
              <a:solidFill>
                <a:srgbClr val="000000"/>
              </a:solidFill>
              <a:latin typeface="Arial"/>
            </a:endParaRPr>
          </a:p>
        </p:txBody>
      </p:sp>
    </p:spTree>
  </p:cSld>
  <mc:AlternateContent>
    <mc:Choice Requires="p14">
      <p:transition spd="slow" p14:dur="2000"/>
    </mc:Choice>
    <mc:Fallback>
      <p:transition spd="slow"/>
    </mc:Fallback>
  </mc:AlternateContent>
  <p:timing>
    <p:tnLst>
      <p:par>
        <p:cTn id="8" dur="indefinite" restart="never" nodeType="tmRoot">
          <p:childTnLst>
            <p:seq>
              <p:cTn id="9" dur="indefinite" nodeType="mainSeq">
                <p:childTnLst>
                  <p:par>
                    <p:cTn id="10" fill="hold">
                      <p:stCondLst>
                        <p:cond delay="indefinite"/>
                      </p:stCondLst>
                      <p:childTnLst>
                        <p:par>
                          <p:cTn id="11" fill="hold">
                            <p:stCondLst>
                              <p:cond delay="0"/>
                            </p:stCondLst>
                            <p:childTnLst>
                              <p:par>
                                <p:cTn id="12" nodeType="clickEffect" fill="hold" presetClass="entr" presetID="3" presetSubtype="10">
                                  <p:stCondLst>
                                    <p:cond delay="0"/>
                                  </p:stCondLst>
                                  <p:childTnLst>
                                    <p:set>
                                      <p:cBhvr>
                                        <p:cTn id="13" dur="1" fill="hold">
                                          <p:stCondLst>
                                            <p:cond delay="0"/>
                                          </p:stCondLst>
                                        </p:cTn>
                                        <p:tgtEl>
                                          <p:spTgt spid="141"/>
                                        </p:tgtEl>
                                        <p:attrNameLst>
                                          <p:attrName>style.visibility</p:attrName>
                                        </p:attrNameLst>
                                      </p:cBhvr>
                                      <p:to>
                                        <p:strVal val="visible"/>
                                      </p:to>
                                    </p:set>
                                    <p:animEffect filter="blinds(horizontal)" transition="in">
                                      <p:cBhvr additive="repl">
                                        <p:cTn id="14" dur="500"/>
                                        <p:tgtEl>
                                          <p:spTgt spid="141"/>
                                        </p:tgtEl>
                                      </p:cBhvr>
                                    </p:animEffect>
                                  </p:childTnLst>
                                </p:cTn>
                              </p:par>
                            </p:childTnLst>
                          </p:cTn>
                        </p:par>
                      </p:childTnLst>
                    </p:cTn>
                  </p:par>
                  <p:par>
                    <p:cTn id="15" fill="hold">
                      <p:stCondLst>
                        <p:cond delay="indefinite"/>
                      </p:stCondLst>
                      <p:childTnLst>
                        <p:par>
                          <p:cTn id="16" fill="hold">
                            <p:stCondLst>
                              <p:cond delay="0"/>
                            </p:stCondLst>
                            <p:childTnLst>
                              <p:par>
                                <p:cTn id="17" nodeType="clickEffect" fill="hold" presetClass="entr" presetID="8" presetSubtype="16">
                                  <p:stCondLst>
                                    <p:cond delay="0"/>
                                  </p:stCondLst>
                                  <p:childTnLst>
                                    <p:set>
                                      <p:cBhvr>
                                        <p:cTn id="18" dur="1" fill="hold">
                                          <p:stCondLst>
                                            <p:cond delay="0"/>
                                          </p:stCondLst>
                                        </p:cTn>
                                        <p:tgtEl>
                                          <p:spTgt spid="142">
                                            <p:txEl>
                                              <p:pRg st="0" end="0"/>
                                            </p:txEl>
                                          </p:spTgt>
                                        </p:tgtEl>
                                        <p:attrNameLst>
                                          <p:attrName>style.visibility</p:attrName>
                                        </p:attrNameLst>
                                      </p:cBhvr>
                                      <p:to>
                                        <p:strVal val="visible"/>
                                      </p:to>
                                    </p:set>
                                    <p:animEffect filter="diamond(in)" transition="in">
                                      <p:cBhvr additive="repl">
                                        <p:cTn id="19" dur="2000"/>
                                        <p:tgtEl>
                                          <p:spTgt spid="142">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nodeType="clickEffect" fill="hold" presetClass="entr" presetID="8" presetSubtype="16">
                                  <p:stCondLst>
                                    <p:cond delay="0"/>
                                  </p:stCondLst>
                                  <p:childTnLst>
                                    <p:set>
                                      <p:cBhvr>
                                        <p:cTn id="23" dur="1" fill="hold">
                                          <p:stCondLst>
                                            <p:cond delay="0"/>
                                          </p:stCondLst>
                                        </p:cTn>
                                        <p:tgtEl>
                                          <p:spTgt spid="142">
                                            <p:txEl>
                                              <p:pRg st="2" end="2"/>
                                            </p:txEl>
                                          </p:spTgt>
                                        </p:tgtEl>
                                        <p:attrNameLst>
                                          <p:attrName>style.visibility</p:attrName>
                                        </p:attrNameLst>
                                      </p:cBhvr>
                                      <p:to>
                                        <p:strVal val="visible"/>
                                      </p:to>
                                    </p:set>
                                    <p:animEffect filter="diamond(in)" transition="in">
                                      <p:cBhvr additive="repl">
                                        <p:cTn id="24" dur="2000"/>
                                        <p:tgtEl>
                                          <p:spTgt spid="142">
                                            <p:txEl>
                                              <p:pRg st="2" end="2"/>
                                            </p:txEl>
                                          </p:spTgt>
                                        </p:tgtEl>
                                      </p:cBhvr>
                                    </p:animEffect>
                                  </p:childTnLst>
                                </p:cTn>
                              </p:par>
                            </p:childTnLst>
                          </p:cTn>
                        </p:par>
                      </p:childTnLst>
                    </p:cTn>
                  </p:par>
                  <p:par>
                    <p:cTn id="25" fill="hold">
                      <p:stCondLst>
                        <p:cond delay="indefinite"/>
                      </p:stCondLst>
                      <p:childTnLst>
                        <p:par>
                          <p:cTn id="26" fill="hold">
                            <p:stCondLst>
                              <p:cond delay="0"/>
                            </p:stCondLst>
                            <p:childTnLst>
                              <p:par>
                                <p:cTn id="27" nodeType="clickEffect" fill="hold" presetClass="entr" presetID="8" presetSubtype="16">
                                  <p:stCondLst>
                                    <p:cond delay="0"/>
                                  </p:stCondLst>
                                  <p:childTnLst>
                                    <p:set>
                                      <p:cBhvr>
                                        <p:cTn id="28" dur="1" fill="hold">
                                          <p:stCondLst>
                                            <p:cond delay="0"/>
                                          </p:stCondLst>
                                        </p:cTn>
                                        <p:tgtEl>
                                          <p:spTgt spid="142">
                                            <p:txEl>
                                              <p:pRg st="4" end="4"/>
                                            </p:txEl>
                                          </p:spTgt>
                                        </p:tgtEl>
                                        <p:attrNameLst>
                                          <p:attrName>style.visibility</p:attrName>
                                        </p:attrNameLst>
                                      </p:cBhvr>
                                      <p:to>
                                        <p:strVal val="visible"/>
                                      </p:to>
                                    </p:set>
                                    <p:animEffect filter="diamond(in)" transition="in">
                                      <p:cBhvr additive="repl">
                                        <p:cTn id="29" dur="2000"/>
                                        <p:tgtEl>
                                          <p:spTgt spid="142">
                                            <p:txEl>
                                              <p:pRg st="4" end="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3" name="PlaceHolder 1"/>
          <p:cNvSpPr>
            <a:spLocks noGrp="1"/>
          </p:cNvSpPr>
          <p:nvPr>
            <p:ph type="title"/>
          </p:nvPr>
        </p:nvSpPr>
        <p:spPr>
          <a:xfrm>
            <a:off x="575280" y="0"/>
            <a:ext cx="10692360" cy="1139040"/>
          </a:xfrm>
          <a:prstGeom prst="rect">
            <a:avLst/>
          </a:prstGeom>
          <a:noFill/>
          <a:ln w="0">
            <a:noFill/>
          </a:ln>
        </p:spPr>
        <p:txBody>
          <a:bodyPr lIns="90000" rIns="90000" tIns="45000" bIns="45000" anchor="ctr">
            <a:noAutofit/>
          </a:bodyPr>
          <a:p>
            <a:pPr indent="0">
              <a:lnSpc>
                <a:spcPct val="90000"/>
              </a:lnSpc>
              <a:buNone/>
              <a:tabLst>
                <a:tab algn="l" pos="0"/>
              </a:tabLst>
            </a:pPr>
            <a:r>
              <a:rPr b="0" lang="en-US" sz="4400" spc="-1" strike="noStrike">
                <a:solidFill>
                  <a:srgbClr val="000000"/>
                </a:solidFill>
                <a:latin typeface="Calibri Light"/>
              </a:rPr>
              <a:t>Further classification of DC Generator</a:t>
            </a:r>
            <a:endParaRPr b="0" lang="en-US" sz="4400" spc="-1" strike="noStrike">
              <a:solidFill>
                <a:srgbClr val="000000"/>
              </a:solidFill>
              <a:latin typeface="Arial"/>
            </a:endParaRPr>
          </a:p>
        </p:txBody>
      </p:sp>
      <p:sp>
        <p:nvSpPr>
          <p:cNvPr id="144" name="PlaceHolder 2"/>
          <p:cNvSpPr>
            <a:spLocks noGrp="1"/>
          </p:cNvSpPr>
          <p:nvPr>
            <p:ph/>
          </p:nvPr>
        </p:nvSpPr>
        <p:spPr>
          <a:xfrm>
            <a:off x="711360" y="1295280"/>
            <a:ext cx="10967760" cy="4521960"/>
          </a:xfrm>
          <a:prstGeom prst="rect">
            <a:avLst/>
          </a:prstGeom>
          <a:noFill/>
          <a:ln w="0">
            <a:noFill/>
          </a:ln>
        </p:spPr>
        <p:txBody>
          <a:bodyPr lIns="90000" rIns="90000" tIns="45000" bIns="45000" anchor="t">
            <a:normAutofit/>
          </a:bodyPr>
          <a:p>
            <a:pPr marL="689040" indent="-576360">
              <a:lnSpc>
                <a:spcPct val="90000"/>
              </a:lnSpc>
              <a:spcBef>
                <a:spcPts val="1001"/>
              </a:spcBef>
              <a:buSzPct val="100000"/>
              <a:buBlip>
                <a:blip r:embed="rId1"/>
              </a:buBlip>
              <a:tabLst>
                <a:tab algn="l" pos="689040"/>
                <a:tab algn="l" pos="801720"/>
                <a:tab algn="l" pos="1258920"/>
                <a:tab algn="l" pos="1716120"/>
                <a:tab algn="l" pos="2173320"/>
                <a:tab algn="l" pos="2630520"/>
                <a:tab algn="l" pos="3087720"/>
                <a:tab algn="l" pos="3544920"/>
                <a:tab algn="l" pos="4002120"/>
                <a:tab algn="l" pos="4459320"/>
                <a:tab algn="l" pos="4916520"/>
                <a:tab algn="l" pos="5373720"/>
                <a:tab algn="l" pos="5830920"/>
                <a:tab algn="l" pos="6288120"/>
                <a:tab algn="l" pos="6745320"/>
                <a:tab algn="l" pos="7202520"/>
                <a:tab algn="l" pos="7659720"/>
                <a:tab algn="l" pos="8116920"/>
                <a:tab algn="l" pos="8574120"/>
                <a:tab algn="l" pos="9031320"/>
                <a:tab algn="l" pos="9488520"/>
              </a:tabLst>
            </a:pPr>
            <a:r>
              <a:rPr b="0" lang="en-US" sz="3600" spc="-1" strike="noStrike">
                <a:solidFill>
                  <a:srgbClr val="000000"/>
                </a:solidFill>
                <a:latin typeface="Calibri"/>
              </a:rPr>
              <a:t>Series wound generator </a:t>
            </a:r>
            <a:endParaRPr b="0" lang="en-US" sz="3600" spc="-1" strike="noStrike">
              <a:solidFill>
                <a:srgbClr val="000000"/>
              </a:solidFill>
              <a:latin typeface="Arial"/>
            </a:endParaRPr>
          </a:p>
          <a:p>
            <a:pPr marL="689040" indent="-576360">
              <a:lnSpc>
                <a:spcPct val="90000"/>
              </a:lnSpc>
              <a:spcBef>
                <a:spcPts val="1001"/>
              </a:spcBef>
              <a:buSzPct val="100000"/>
              <a:buBlip>
                <a:blip r:embed="rId2"/>
              </a:buBlip>
              <a:tabLst>
                <a:tab algn="l" pos="689040"/>
                <a:tab algn="l" pos="801720"/>
                <a:tab algn="l" pos="1258920"/>
                <a:tab algn="l" pos="1716120"/>
                <a:tab algn="l" pos="2173320"/>
                <a:tab algn="l" pos="2630520"/>
                <a:tab algn="l" pos="3087720"/>
                <a:tab algn="l" pos="3544920"/>
                <a:tab algn="l" pos="4002120"/>
                <a:tab algn="l" pos="4459320"/>
                <a:tab algn="l" pos="4916520"/>
                <a:tab algn="l" pos="5373720"/>
                <a:tab algn="l" pos="5830920"/>
                <a:tab algn="l" pos="6288120"/>
                <a:tab algn="l" pos="6745320"/>
                <a:tab algn="l" pos="7202520"/>
                <a:tab algn="l" pos="7659720"/>
                <a:tab algn="l" pos="8116920"/>
                <a:tab algn="l" pos="8574120"/>
                <a:tab algn="l" pos="9031320"/>
                <a:tab algn="l" pos="9488520"/>
              </a:tabLst>
            </a:pPr>
            <a:r>
              <a:rPr b="0" lang="en-US" sz="3600" spc="-1" strike="noStrike">
                <a:solidFill>
                  <a:srgbClr val="000000"/>
                </a:solidFill>
                <a:latin typeface="Calibri"/>
              </a:rPr>
              <a:t>Shunt wound generator </a:t>
            </a:r>
            <a:endParaRPr b="0" lang="en-US" sz="3600" spc="-1" strike="noStrike">
              <a:solidFill>
                <a:srgbClr val="000000"/>
              </a:solidFill>
              <a:latin typeface="Arial"/>
            </a:endParaRPr>
          </a:p>
          <a:p>
            <a:pPr marL="689040" indent="-576360">
              <a:lnSpc>
                <a:spcPct val="90000"/>
              </a:lnSpc>
              <a:spcBef>
                <a:spcPts val="1001"/>
              </a:spcBef>
              <a:buSzPct val="100000"/>
              <a:buBlip>
                <a:blip r:embed="rId3"/>
              </a:buBlip>
              <a:tabLst>
                <a:tab algn="l" pos="689040"/>
                <a:tab algn="l" pos="801720"/>
                <a:tab algn="l" pos="1258920"/>
                <a:tab algn="l" pos="1716120"/>
                <a:tab algn="l" pos="2173320"/>
                <a:tab algn="l" pos="2630520"/>
                <a:tab algn="l" pos="3087720"/>
                <a:tab algn="l" pos="3544920"/>
                <a:tab algn="l" pos="4002120"/>
                <a:tab algn="l" pos="4459320"/>
                <a:tab algn="l" pos="4916520"/>
                <a:tab algn="l" pos="5373720"/>
                <a:tab algn="l" pos="5830920"/>
                <a:tab algn="l" pos="6288120"/>
                <a:tab algn="l" pos="6745320"/>
                <a:tab algn="l" pos="7202520"/>
                <a:tab algn="l" pos="7659720"/>
                <a:tab algn="l" pos="8116920"/>
                <a:tab algn="l" pos="8574120"/>
                <a:tab algn="l" pos="9031320"/>
                <a:tab algn="l" pos="9488520"/>
              </a:tabLst>
            </a:pPr>
            <a:r>
              <a:rPr b="0" lang="en-US" sz="3600" spc="-1" strike="noStrike">
                <a:solidFill>
                  <a:srgbClr val="000000"/>
                </a:solidFill>
                <a:latin typeface="Calibri"/>
              </a:rPr>
              <a:t>Compound wound generator</a:t>
            </a:r>
            <a:endParaRPr b="0" lang="en-US" sz="3600" spc="-1" strike="noStrike">
              <a:solidFill>
                <a:srgbClr val="000000"/>
              </a:solidFill>
              <a:latin typeface="Arial"/>
            </a:endParaRPr>
          </a:p>
          <a:p>
            <a:pPr lvl="1" marL="1601640" indent="-284040">
              <a:lnSpc>
                <a:spcPct val="90000"/>
              </a:lnSpc>
              <a:spcBef>
                <a:spcPts val="499"/>
              </a:spcBef>
              <a:buSzPct val="100000"/>
              <a:buBlip>
                <a:blip r:embed="rId4"/>
              </a:buBlip>
              <a:tabLst>
                <a:tab algn="l" pos="689040"/>
                <a:tab algn="l" pos="801720"/>
                <a:tab algn="l" pos="1258920"/>
                <a:tab algn="l" pos="1716120"/>
                <a:tab algn="l" pos="2173320"/>
                <a:tab algn="l" pos="2630520"/>
                <a:tab algn="l" pos="3087720"/>
                <a:tab algn="l" pos="3544920"/>
                <a:tab algn="l" pos="4002120"/>
                <a:tab algn="l" pos="4459320"/>
                <a:tab algn="l" pos="4916520"/>
                <a:tab algn="l" pos="5373720"/>
                <a:tab algn="l" pos="5830920"/>
                <a:tab algn="l" pos="6288120"/>
                <a:tab algn="l" pos="6745320"/>
                <a:tab algn="l" pos="7202520"/>
                <a:tab algn="l" pos="7659720"/>
                <a:tab algn="l" pos="8116920"/>
                <a:tab algn="l" pos="8574120"/>
                <a:tab algn="l" pos="9031320"/>
                <a:tab algn="l" pos="9488520"/>
              </a:tabLst>
            </a:pPr>
            <a:r>
              <a:rPr b="0" lang="en-US" sz="3200" spc="-1" strike="noStrike">
                <a:solidFill>
                  <a:srgbClr val="000000"/>
                </a:solidFill>
                <a:latin typeface="Calibri"/>
              </a:rPr>
              <a:t> </a:t>
            </a:r>
            <a:r>
              <a:rPr b="0" lang="en-US" sz="3600" spc="-1" strike="noStrike">
                <a:solidFill>
                  <a:srgbClr val="000000"/>
                </a:solidFill>
                <a:latin typeface="Calibri"/>
              </a:rPr>
              <a:t>Short shunt  &amp; Long shunt </a:t>
            </a:r>
            <a:endParaRPr b="0" lang="en-US" sz="3600" spc="-1" strike="noStrike">
              <a:solidFill>
                <a:srgbClr val="000000"/>
              </a:solidFill>
              <a:latin typeface="Arial"/>
            </a:endParaRPr>
          </a:p>
          <a:p>
            <a:pPr lvl="1" marL="1601640" indent="-284040">
              <a:lnSpc>
                <a:spcPct val="90000"/>
              </a:lnSpc>
              <a:spcBef>
                <a:spcPts val="499"/>
              </a:spcBef>
              <a:buSzPct val="100000"/>
              <a:buBlip>
                <a:blip r:embed="rId5"/>
              </a:buBlip>
              <a:tabLst>
                <a:tab algn="l" pos="689040"/>
                <a:tab algn="l" pos="801720"/>
                <a:tab algn="l" pos="1258920"/>
                <a:tab algn="l" pos="1716120"/>
                <a:tab algn="l" pos="2173320"/>
                <a:tab algn="l" pos="2630520"/>
                <a:tab algn="l" pos="3087720"/>
                <a:tab algn="l" pos="3544920"/>
                <a:tab algn="l" pos="4002120"/>
                <a:tab algn="l" pos="4459320"/>
                <a:tab algn="l" pos="4916520"/>
                <a:tab algn="l" pos="5373720"/>
                <a:tab algn="l" pos="5830920"/>
                <a:tab algn="l" pos="6288120"/>
                <a:tab algn="l" pos="6745320"/>
                <a:tab algn="l" pos="7202520"/>
                <a:tab algn="l" pos="7659720"/>
                <a:tab algn="l" pos="8116920"/>
                <a:tab algn="l" pos="8574120"/>
                <a:tab algn="l" pos="9031320"/>
                <a:tab algn="l" pos="9488520"/>
              </a:tabLst>
            </a:pPr>
            <a:r>
              <a:rPr b="0" lang="en-US" sz="3600" spc="-1" strike="noStrike">
                <a:solidFill>
                  <a:srgbClr val="000000"/>
                </a:solidFill>
                <a:latin typeface="Calibri"/>
              </a:rPr>
              <a:t> </a:t>
            </a:r>
            <a:r>
              <a:rPr b="0" lang="en-US" sz="3600" spc="-1" strike="noStrike">
                <a:solidFill>
                  <a:srgbClr val="000000"/>
                </a:solidFill>
                <a:latin typeface="Calibri"/>
              </a:rPr>
              <a:t>Cumulatively compound </a:t>
            </a:r>
            <a:endParaRPr b="0" lang="en-US" sz="3600" spc="-1" strike="noStrike">
              <a:solidFill>
                <a:srgbClr val="000000"/>
              </a:solidFill>
              <a:latin typeface="Arial"/>
            </a:endParaRPr>
          </a:p>
          <a:p>
            <a:pPr marL="692280" indent="0">
              <a:lnSpc>
                <a:spcPct val="90000"/>
              </a:lnSpc>
              <a:spcBef>
                <a:spcPts val="1001"/>
              </a:spcBef>
              <a:buNone/>
              <a:tabLst>
                <a:tab algn="l" pos="0"/>
              </a:tabLst>
            </a:pPr>
            <a:r>
              <a:rPr b="0" lang="en-US" sz="3600" spc="-1" strike="noStrike">
                <a:solidFill>
                  <a:srgbClr val="000000"/>
                </a:solidFill>
                <a:latin typeface="Calibri"/>
              </a:rPr>
              <a:t>	</a:t>
            </a:r>
            <a:r>
              <a:rPr b="0" lang="en-US" sz="3600" spc="-1" strike="noStrike">
                <a:solidFill>
                  <a:srgbClr val="000000"/>
                </a:solidFill>
                <a:latin typeface="Calibri"/>
              </a:rPr>
              <a:t>	</a:t>
            </a:r>
            <a:r>
              <a:rPr b="0" lang="en-US" sz="3600" spc="-1" strike="noStrike">
                <a:solidFill>
                  <a:srgbClr val="000000"/>
                </a:solidFill>
                <a:latin typeface="Calibri"/>
              </a:rPr>
              <a:t>	</a:t>
            </a:r>
            <a:r>
              <a:rPr b="0" lang="en-US" sz="3600" spc="-1" strike="noStrike">
                <a:solidFill>
                  <a:srgbClr val="000000"/>
                </a:solidFill>
                <a:latin typeface="Calibri"/>
              </a:rPr>
              <a:t>	</a:t>
            </a:r>
            <a:r>
              <a:rPr b="0" lang="en-US" sz="3600" spc="-1" strike="noStrike">
                <a:solidFill>
                  <a:srgbClr val="000000"/>
                </a:solidFill>
                <a:latin typeface="Calibri"/>
              </a:rPr>
              <a:t>	</a:t>
            </a:r>
            <a:r>
              <a:rPr b="0" lang="en-US" sz="3600" spc="-1" strike="noStrike">
                <a:solidFill>
                  <a:srgbClr val="000000"/>
                </a:solidFill>
                <a:latin typeface="Calibri"/>
              </a:rPr>
              <a:t>	</a:t>
            </a:r>
            <a:r>
              <a:rPr b="0" lang="en-US" sz="3600" spc="-1" strike="noStrike">
                <a:solidFill>
                  <a:srgbClr val="000000"/>
                </a:solidFill>
                <a:latin typeface="Calibri"/>
              </a:rPr>
              <a:t>	</a:t>
            </a:r>
            <a:r>
              <a:rPr b="0" lang="en-US" sz="3600" spc="-1" strike="noStrike">
                <a:solidFill>
                  <a:srgbClr val="000000"/>
                </a:solidFill>
                <a:latin typeface="Calibri"/>
              </a:rPr>
              <a:t>	</a:t>
            </a:r>
            <a:r>
              <a:rPr b="0" lang="en-US" sz="3600" spc="-1" strike="noStrike">
                <a:solidFill>
                  <a:srgbClr val="000000"/>
                </a:solidFill>
                <a:latin typeface="Calibri"/>
              </a:rPr>
              <a:t>	</a:t>
            </a:r>
            <a:r>
              <a:rPr b="0" lang="en-US" sz="3600" spc="-1" strike="noStrike">
                <a:solidFill>
                  <a:srgbClr val="000000"/>
                </a:solidFill>
                <a:latin typeface="Calibri"/>
              </a:rPr>
              <a:t>	</a:t>
            </a:r>
            <a:r>
              <a:rPr b="0" lang="en-US" sz="3600" spc="-1" strike="noStrike">
                <a:solidFill>
                  <a:srgbClr val="000000"/>
                </a:solidFill>
                <a:latin typeface="Calibri"/>
              </a:rPr>
              <a:t> </a:t>
            </a:r>
            <a:r>
              <a:rPr b="0" lang="en-US" sz="3600" spc="-1" strike="noStrike">
                <a:solidFill>
                  <a:srgbClr val="000000"/>
                </a:solidFill>
                <a:latin typeface="Calibri"/>
              </a:rPr>
              <a:t>&amp; </a:t>
            </a:r>
            <a:r>
              <a:rPr b="0" lang="en-US" sz="3600" spc="-1" strike="noStrike">
                <a:solidFill>
                  <a:srgbClr val="000000"/>
                </a:solidFill>
                <a:latin typeface="Calibri"/>
              </a:rPr>
              <a:t>	</a:t>
            </a:r>
            <a:endParaRPr b="0" lang="en-US" sz="3600" spc="-1" strike="noStrike">
              <a:solidFill>
                <a:srgbClr val="000000"/>
              </a:solidFill>
              <a:latin typeface="Arial"/>
            </a:endParaRPr>
          </a:p>
          <a:p>
            <a:pPr marL="692280" indent="0">
              <a:lnSpc>
                <a:spcPct val="90000"/>
              </a:lnSpc>
              <a:spcBef>
                <a:spcPts val="1001"/>
              </a:spcBef>
              <a:buNone/>
              <a:tabLst>
                <a:tab algn="l" pos="0"/>
              </a:tabLst>
            </a:pPr>
            <a:r>
              <a:rPr b="0" lang="en-US" sz="3600" spc="-1" strike="noStrike">
                <a:solidFill>
                  <a:srgbClr val="000000"/>
                </a:solidFill>
                <a:latin typeface="Calibri"/>
              </a:rPr>
              <a:t>	</a:t>
            </a:r>
            <a:r>
              <a:rPr b="0" lang="en-US" sz="3600" spc="-1" strike="noStrike">
                <a:solidFill>
                  <a:srgbClr val="000000"/>
                </a:solidFill>
                <a:latin typeface="Calibri"/>
              </a:rPr>
              <a:t>	</a:t>
            </a:r>
            <a:r>
              <a:rPr b="0" lang="en-US" sz="3600" spc="-1" strike="noStrike">
                <a:solidFill>
                  <a:srgbClr val="000000"/>
                </a:solidFill>
                <a:latin typeface="Calibri"/>
              </a:rPr>
              <a:t>	</a:t>
            </a:r>
            <a:r>
              <a:rPr b="0" lang="en-US" sz="3600" spc="-1" strike="noStrike">
                <a:solidFill>
                  <a:srgbClr val="000000"/>
                </a:solidFill>
                <a:latin typeface="Calibri"/>
              </a:rPr>
              <a:t>         </a:t>
            </a:r>
            <a:r>
              <a:rPr b="0" lang="en-US" sz="3600" spc="-1" strike="noStrike">
                <a:solidFill>
                  <a:srgbClr val="000000"/>
                </a:solidFill>
                <a:latin typeface="Calibri"/>
              </a:rPr>
              <a:t>Differentially compound</a:t>
            </a:r>
            <a:endParaRPr b="0" lang="en-US" sz="3600" spc="-1" strike="noStrike">
              <a:solidFill>
                <a:srgbClr val="000000"/>
              </a:solidFill>
              <a:latin typeface="Arial"/>
            </a:endParaRPr>
          </a:p>
        </p:txBody>
      </p:sp>
    </p:spTree>
  </p:cSld>
  <mc:AlternateContent>
    <mc:Choice Requires="p14">
      <p:transition spd="slow" p14:dur="2000"/>
    </mc:Choice>
    <mc:Fallback>
      <p:transition spd="slow"/>
    </mc:Fallback>
  </mc:AlternateContent>
  <p:timing>
    <p:tnLst>
      <p:par>
        <p:cTn id="30" dur="indefinite" restart="never" nodeType="tmRoot">
          <p:childTnLst>
            <p:seq>
              <p:cTn id="31" dur="indefinite" nodeType="mainSeq">
                <p:childTnLst>
                  <p:par>
                    <p:cTn id="32" fill="hold">
                      <p:stCondLst>
                        <p:cond delay="indefinite"/>
                      </p:stCondLst>
                      <p:childTnLst>
                        <p:par>
                          <p:cTn id="33" fill="hold">
                            <p:stCondLst>
                              <p:cond delay="0"/>
                            </p:stCondLst>
                            <p:childTnLst>
                              <p:par>
                                <p:cTn id="34" nodeType="clickEffect" fill="hold" presetClass="entr" presetID="3" presetSubtype="10">
                                  <p:stCondLst>
                                    <p:cond delay="0"/>
                                  </p:stCondLst>
                                  <p:childTnLst>
                                    <p:set>
                                      <p:cBhvr>
                                        <p:cTn id="35" dur="1" fill="hold">
                                          <p:stCondLst>
                                            <p:cond delay="0"/>
                                          </p:stCondLst>
                                        </p:cTn>
                                        <p:tgtEl>
                                          <p:spTgt spid="143"/>
                                        </p:tgtEl>
                                        <p:attrNameLst>
                                          <p:attrName>style.visibility</p:attrName>
                                        </p:attrNameLst>
                                      </p:cBhvr>
                                      <p:to>
                                        <p:strVal val="visible"/>
                                      </p:to>
                                    </p:set>
                                    <p:animEffect filter="blinds(horizontal)" transition="in">
                                      <p:cBhvr additive="repl">
                                        <p:cTn id="36" dur="500"/>
                                        <p:tgtEl>
                                          <p:spTgt spid="143"/>
                                        </p:tgtEl>
                                      </p:cBhvr>
                                    </p:animEffect>
                                  </p:childTnLst>
                                </p:cTn>
                              </p:par>
                            </p:childTnLst>
                          </p:cTn>
                        </p:par>
                      </p:childTnLst>
                    </p:cTn>
                  </p:par>
                  <p:par>
                    <p:cTn id="37" fill="hold">
                      <p:stCondLst>
                        <p:cond delay="indefinite"/>
                      </p:stCondLst>
                      <p:childTnLst>
                        <p:par>
                          <p:cTn id="38" fill="hold">
                            <p:stCondLst>
                              <p:cond delay="0"/>
                            </p:stCondLst>
                            <p:childTnLst>
                              <p:par>
                                <p:cTn id="39" nodeType="clickEffect" fill="hold" presetClass="entr" presetID="5" presetSubtype="10">
                                  <p:stCondLst>
                                    <p:cond delay="0"/>
                                  </p:stCondLst>
                                  <p:childTnLst>
                                    <p:set>
                                      <p:cBhvr>
                                        <p:cTn id="40" dur="1" fill="hold">
                                          <p:stCondLst>
                                            <p:cond delay="0"/>
                                          </p:stCondLst>
                                        </p:cTn>
                                        <p:tgtEl>
                                          <p:spTgt spid="144">
                                            <p:txEl>
                                              <p:pRg st="0" end="0"/>
                                            </p:txEl>
                                          </p:spTgt>
                                        </p:tgtEl>
                                        <p:attrNameLst>
                                          <p:attrName>style.visibility</p:attrName>
                                        </p:attrNameLst>
                                      </p:cBhvr>
                                      <p:to>
                                        <p:strVal val="visible"/>
                                      </p:to>
                                    </p:set>
                                    <p:animEffect filter="checkerboard(across)" transition="in">
                                      <p:cBhvr additive="repl">
                                        <p:cTn id="41" dur="500"/>
                                        <p:tgtEl>
                                          <p:spTgt spid="144">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nodeType="clickEffect" fill="hold" presetClass="entr" presetID="5" presetSubtype="10">
                                  <p:stCondLst>
                                    <p:cond delay="0"/>
                                  </p:stCondLst>
                                  <p:childTnLst>
                                    <p:set>
                                      <p:cBhvr>
                                        <p:cTn id="45" dur="1" fill="hold">
                                          <p:stCondLst>
                                            <p:cond delay="0"/>
                                          </p:stCondLst>
                                        </p:cTn>
                                        <p:tgtEl>
                                          <p:spTgt spid="144">
                                            <p:txEl>
                                              <p:pRg st="1" end="1"/>
                                            </p:txEl>
                                          </p:spTgt>
                                        </p:tgtEl>
                                        <p:attrNameLst>
                                          <p:attrName>style.visibility</p:attrName>
                                        </p:attrNameLst>
                                      </p:cBhvr>
                                      <p:to>
                                        <p:strVal val="visible"/>
                                      </p:to>
                                    </p:set>
                                    <p:animEffect filter="checkerboard(across)" transition="in">
                                      <p:cBhvr additive="repl">
                                        <p:cTn id="46" dur="500"/>
                                        <p:tgtEl>
                                          <p:spTgt spid="144">
                                            <p:txEl>
                                              <p:pRg st="1" end="1"/>
                                            </p:txEl>
                                          </p:spTgt>
                                        </p:tgtEl>
                                      </p:cBhvr>
                                    </p:animEffect>
                                  </p:childTnLst>
                                </p:cTn>
                              </p:par>
                            </p:childTnLst>
                          </p:cTn>
                        </p:par>
                      </p:childTnLst>
                    </p:cTn>
                  </p:par>
                  <p:par>
                    <p:cTn id="47" fill="hold">
                      <p:stCondLst>
                        <p:cond delay="indefinite"/>
                      </p:stCondLst>
                      <p:childTnLst>
                        <p:par>
                          <p:cTn id="48" fill="hold">
                            <p:stCondLst>
                              <p:cond delay="0"/>
                            </p:stCondLst>
                            <p:childTnLst>
                              <p:par>
                                <p:cTn id="49" nodeType="clickEffect" fill="hold" presetClass="entr" presetID="5" presetSubtype="10">
                                  <p:stCondLst>
                                    <p:cond delay="0"/>
                                  </p:stCondLst>
                                  <p:childTnLst>
                                    <p:set>
                                      <p:cBhvr>
                                        <p:cTn id="50" dur="1" fill="hold">
                                          <p:stCondLst>
                                            <p:cond delay="0"/>
                                          </p:stCondLst>
                                        </p:cTn>
                                        <p:tgtEl>
                                          <p:spTgt spid="144">
                                            <p:txEl>
                                              <p:pRg st="2" end="2"/>
                                            </p:txEl>
                                          </p:spTgt>
                                        </p:tgtEl>
                                        <p:attrNameLst>
                                          <p:attrName>style.visibility</p:attrName>
                                        </p:attrNameLst>
                                      </p:cBhvr>
                                      <p:to>
                                        <p:strVal val="visible"/>
                                      </p:to>
                                    </p:set>
                                    <p:animEffect filter="checkerboard(across)" transition="in">
                                      <p:cBhvr additive="repl">
                                        <p:cTn id="51" dur="500"/>
                                        <p:tgtEl>
                                          <p:spTgt spid="144">
                                            <p:txEl>
                                              <p:pRg st="2" end="2"/>
                                            </p:txEl>
                                          </p:spTgt>
                                        </p:tgtEl>
                                      </p:cBhvr>
                                    </p:animEffect>
                                  </p:childTnLst>
                                </p:cTn>
                              </p:par>
                              <p:par>
                                <p:cTn id="52" nodeType="withEffect" fill="hold" presetClass="entr" presetID="5" presetSubtype="10">
                                  <p:stCondLst>
                                    <p:cond delay="0"/>
                                  </p:stCondLst>
                                  <p:childTnLst>
                                    <p:set>
                                      <p:cBhvr>
                                        <p:cTn id="53" dur="1" fill="hold">
                                          <p:stCondLst>
                                            <p:cond delay="0"/>
                                          </p:stCondLst>
                                        </p:cTn>
                                        <p:tgtEl>
                                          <p:spTgt spid="144">
                                            <p:txEl>
                                              <p:pRg st="3" end="3"/>
                                            </p:txEl>
                                          </p:spTgt>
                                        </p:tgtEl>
                                        <p:attrNameLst>
                                          <p:attrName>style.visibility</p:attrName>
                                        </p:attrNameLst>
                                      </p:cBhvr>
                                      <p:to>
                                        <p:strVal val="visible"/>
                                      </p:to>
                                    </p:set>
                                    <p:animEffect filter="checkerboard(across)" transition="in">
                                      <p:cBhvr additive="repl">
                                        <p:cTn id="54" dur="500"/>
                                        <p:tgtEl>
                                          <p:spTgt spid="144">
                                            <p:txEl>
                                              <p:pRg st="3" end="3"/>
                                            </p:txEl>
                                          </p:spTgt>
                                        </p:tgtEl>
                                      </p:cBhvr>
                                    </p:animEffect>
                                  </p:childTnLst>
                                </p:cTn>
                              </p:par>
                              <p:par>
                                <p:cTn id="55" nodeType="withEffect" fill="hold" presetClass="entr" presetID="5" presetSubtype="10">
                                  <p:stCondLst>
                                    <p:cond delay="0"/>
                                  </p:stCondLst>
                                  <p:childTnLst>
                                    <p:set>
                                      <p:cBhvr>
                                        <p:cTn id="56" dur="1" fill="hold">
                                          <p:stCondLst>
                                            <p:cond delay="0"/>
                                          </p:stCondLst>
                                        </p:cTn>
                                        <p:tgtEl>
                                          <p:spTgt spid="144">
                                            <p:txEl>
                                              <p:pRg st="4" end="4"/>
                                            </p:txEl>
                                          </p:spTgt>
                                        </p:tgtEl>
                                        <p:attrNameLst>
                                          <p:attrName>style.visibility</p:attrName>
                                        </p:attrNameLst>
                                      </p:cBhvr>
                                      <p:to>
                                        <p:strVal val="visible"/>
                                      </p:to>
                                    </p:set>
                                    <p:animEffect filter="checkerboard(across)" transition="in">
                                      <p:cBhvr additive="repl">
                                        <p:cTn id="57" dur="500"/>
                                        <p:tgtEl>
                                          <p:spTgt spid="144">
                                            <p:txEl>
                                              <p:pRg st="4" end="4"/>
                                            </p:txEl>
                                          </p:spTgt>
                                        </p:tgtEl>
                                      </p:cBhvr>
                                    </p:animEffect>
                                  </p:childTnLst>
                                </p:cTn>
                              </p:par>
                            </p:childTnLst>
                          </p:cTn>
                        </p:par>
                      </p:childTnLst>
                    </p:cTn>
                  </p:par>
                  <p:par>
                    <p:cTn id="58" fill="hold">
                      <p:stCondLst>
                        <p:cond delay="indefinite"/>
                      </p:stCondLst>
                      <p:childTnLst>
                        <p:par>
                          <p:cTn id="59" fill="hold">
                            <p:stCondLst>
                              <p:cond delay="0"/>
                            </p:stCondLst>
                            <p:childTnLst>
                              <p:par>
                                <p:cTn id="60" nodeType="clickEffect" fill="hold" presetClass="entr" presetID="5" presetSubtype="10">
                                  <p:stCondLst>
                                    <p:cond delay="0"/>
                                  </p:stCondLst>
                                  <p:childTnLst>
                                    <p:set>
                                      <p:cBhvr>
                                        <p:cTn id="61" dur="1" fill="hold">
                                          <p:stCondLst>
                                            <p:cond delay="0"/>
                                          </p:stCondLst>
                                        </p:cTn>
                                        <p:tgtEl>
                                          <p:spTgt spid="144">
                                            <p:txEl>
                                              <p:pRg st="5" end="5"/>
                                            </p:txEl>
                                          </p:spTgt>
                                        </p:tgtEl>
                                        <p:attrNameLst>
                                          <p:attrName>style.visibility</p:attrName>
                                        </p:attrNameLst>
                                      </p:cBhvr>
                                      <p:to>
                                        <p:strVal val="visible"/>
                                      </p:to>
                                    </p:set>
                                    <p:animEffect filter="checkerboard(across)" transition="in">
                                      <p:cBhvr additive="repl">
                                        <p:cTn id="62" dur="500"/>
                                        <p:tgtEl>
                                          <p:spTgt spid="144">
                                            <p:txEl>
                                              <p:pRg st="5" end="5"/>
                                            </p:txEl>
                                          </p:spTgt>
                                        </p:tgtEl>
                                      </p:cBhvr>
                                    </p:animEffect>
                                  </p:childTnLst>
                                </p:cTn>
                              </p:par>
                            </p:childTnLst>
                          </p:cTn>
                        </p:par>
                      </p:childTnLst>
                    </p:cTn>
                  </p:par>
                  <p:par>
                    <p:cTn id="63" fill="hold">
                      <p:stCondLst>
                        <p:cond delay="indefinite"/>
                      </p:stCondLst>
                      <p:childTnLst>
                        <p:par>
                          <p:cTn id="64" fill="hold">
                            <p:stCondLst>
                              <p:cond delay="0"/>
                            </p:stCondLst>
                            <p:childTnLst>
                              <p:par>
                                <p:cTn id="65" nodeType="clickEffect" fill="hold" presetClass="entr" presetID="5" presetSubtype="10">
                                  <p:stCondLst>
                                    <p:cond delay="0"/>
                                  </p:stCondLst>
                                  <p:childTnLst>
                                    <p:set>
                                      <p:cBhvr>
                                        <p:cTn id="66" dur="1" fill="hold">
                                          <p:stCondLst>
                                            <p:cond delay="0"/>
                                          </p:stCondLst>
                                        </p:cTn>
                                        <p:tgtEl>
                                          <p:spTgt spid="144">
                                            <p:txEl>
                                              <p:pRg st="6" end="6"/>
                                            </p:txEl>
                                          </p:spTgt>
                                        </p:tgtEl>
                                        <p:attrNameLst>
                                          <p:attrName>style.visibility</p:attrName>
                                        </p:attrNameLst>
                                      </p:cBhvr>
                                      <p:to>
                                        <p:strVal val="visible"/>
                                      </p:to>
                                    </p:set>
                                    <p:animEffect filter="checkerboard(across)" transition="in">
                                      <p:cBhvr additive="repl">
                                        <p:cTn id="67" dur="500"/>
                                        <p:tgtEl>
                                          <p:spTgt spid="144">
                                            <p:txEl>
                                              <p:pRg st="6" end="6"/>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5" name="PlaceHolder 1"/>
          <p:cNvSpPr>
            <a:spLocks noGrp="1"/>
          </p:cNvSpPr>
          <p:nvPr>
            <p:ph type="title"/>
          </p:nvPr>
        </p:nvSpPr>
        <p:spPr>
          <a:xfrm>
            <a:off x="711360" y="304920"/>
            <a:ext cx="10967760" cy="1139040"/>
          </a:xfrm>
          <a:prstGeom prst="rect">
            <a:avLst/>
          </a:prstGeom>
          <a:noFill/>
          <a:ln w="0">
            <a:noFill/>
          </a:ln>
        </p:spPr>
        <p:txBody>
          <a:bodyPr lIns="90000" rIns="90000" tIns="45000" bIns="45000" anchor="ctr">
            <a:noAutofit/>
          </a:bodyPr>
          <a:p>
            <a:pPr indent="0">
              <a:lnSpc>
                <a:spcPct val="90000"/>
              </a:lnSpc>
              <a:buNone/>
              <a:tabLst>
                <a:tab algn="l" pos="0"/>
              </a:tabLst>
            </a:pPr>
            <a:r>
              <a:rPr b="0" lang="en-US" sz="5400" spc="-1" strike="noStrike">
                <a:solidFill>
                  <a:srgbClr val="000000"/>
                </a:solidFill>
                <a:latin typeface="Calibri Light"/>
              </a:rPr>
              <a:t>Characteristics</a:t>
            </a:r>
            <a:endParaRPr b="0" lang="en-US" sz="5400" spc="-1" strike="noStrike">
              <a:solidFill>
                <a:srgbClr val="000000"/>
              </a:solidFill>
              <a:latin typeface="Arial"/>
            </a:endParaRPr>
          </a:p>
        </p:txBody>
      </p:sp>
      <p:sp>
        <p:nvSpPr>
          <p:cNvPr id="146" name="PlaceHolder 2"/>
          <p:cNvSpPr>
            <a:spLocks noGrp="1"/>
          </p:cNvSpPr>
          <p:nvPr>
            <p:ph/>
          </p:nvPr>
        </p:nvSpPr>
        <p:spPr>
          <a:xfrm>
            <a:off x="609480" y="1600200"/>
            <a:ext cx="10967760" cy="4521960"/>
          </a:xfrm>
          <a:prstGeom prst="rect">
            <a:avLst/>
          </a:prstGeom>
          <a:noFill/>
          <a:ln w="0">
            <a:noFill/>
          </a:ln>
        </p:spPr>
        <p:txBody>
          <a:bodyPr lIns="90000" rIns="90000" tIns="45000" bIns="45000" anchor="t">
            <a:normAutofit/>
          </a:bodyPr>
          <a:p>
            <a:pPr marL="339840" indent="-339840">
              <a:lnSpc>
                <a:spcPct val="90000"/>
              </a:lnSpc>
              <a:spcBef>
                <a:spcPts val="799"/>
              </a:spcBef>
              <a:buSzPct val="100000"/>
              <a:buBlip>
                <a:blip r:embed="rId1"/>
              </a:buBlip>
              <a:tabLst>
                <a:tab algn="l" pos="339840"/>
                <a:tab algn="l" pos="452520"/>
                <a:tab algn="l" pos="909720"/>
                <a:tab algn="l" pos="1366920"/>
                <a:tab algn="l" pos="1824120"/>
                <a:tab algn="l" pos="2281320"/>
                <a:tab algn="l" pos="2738520"/>
                <a:tab algn="l" pos="3195720"/>
                <a:tab algn="l" pos="3652920"/>
                <a:tab algn="l" pos="4110120"/>
                <a:tab algn="l" pos="4567320"/>
                <a:tab algn="l" pos="5024520"/>
                <a:tab algn="l" pos="5481720"/>
                <a:tab algn="l" pos="5938920"/>
                <a:tab algn="l" pos="6396120"/>
                <a:tab algn="l" pos="6853320"/>
                <a:tab algn="l" pos="7310520"/>
                <a:tab algn="l" pos="7767720"/>
                <a:tab algn="l" pos="8224920"/>
                <a:tab algn="l" pos="8682120"/>
                <a:tab algn="l" pos="9139320"/>
              </a:tabLst>
            </a:pPr>
            <a:r>
              <a:rPr b="0" lang="en-US" sz="3600" spc="-1" strike="noStrike">
                <a:solidFill>
                  <a:srgbClr val="000000"/>
                </a:solidFill>
                <a:latin typeface="Calibri"/>
              </a:rPr>
              <a:t>No load saturation characteristic (Eo/If)</a:t>
            </a:r>
            <a:endParaRPr b="0" lang="en-US" sz="3600" spc="-1" strike="noStrike">
              <a:solidFill>
                <a:srgbClr val="000000"/>
              </a:solidFill>
              <a:latin typeface="Arial"/>
            </a:endParaRPr>
          </a:p>
          <a:p>
            <a:pPr indent="0">
              <a:lnSpc>
                <a:spcPct val="90000"/>
              </a:lnSpc>
              <a:spcBef>
                <a:spcPts val="799"/>
              </a:spcBef>
              <a:buNone/>
              <a:tabLst>
                <a:tab algn="l" pos="0"/>
              </a:tabLst>
            </a:pPr>
            <a:endParaRPr b="0" lang="en-US" sz="3600" spc="-1" strike="noStrike">
              <a:solidFill>
                <a:srgbClr val="000000"/>
              </a:solidFill>
              <a:latin typeface="Arial"/>
            </a:endParaRPr>
          </a:p>
          <a:p>
            <a:pPr marL="339840" indent="-339840">
              <a:lnSpc>
                <a:spcPct val="90000"/>
              </a:lnSpc>
              <a:spcBef>
                <a:spcPts val="799"/>
              </a:spcBef>
              <a:buSzPct val="100000"/>
              <a:buBlip>
                <a:blip r:embed="rId2"/>
              </a:buBlip>
              <a:tabLst>
                <a:tab algn="l" pos="339840"/>
                <a:tab algn="l" pos="452520"/>
                <a:tab algn="l" pos="909720"/>
                <a:tab algn="l" pos="1366920"/>
                <a:tab algn="l" pos="1824120"/>
                <a:tab algn="l" pos="2281320"/>
                <a:tab algn="l" pos="2738520"/>
                <a:tab algn="l" pos="3195720"/>
                <a:tab algn="l" pos="3652920"/>
                <a:tab algn="l" pos="4110120"/>
                <a:tab algn="l" pos="4567320"/>
                <a:tab algn="l" pos="5024520"/>
                <a:tab algn="l" pos="5481720"/>
                <a:tab algn="l" pos="5938920"/>
                <a:tab algn="l" pos="6396120"/>
                <a:tab algn="l" pos="6853320"/>
                <a:tab algn="l" pos="7310520"/>
                <a:tab algn="l" pos="7767720"/>
                <a:tab algn="l" pos="8224920"/>
                <a:tab algn="l" pos="8682120"/>
                <a:tab algn="l" pos="9139320"/>
              </a:tabLst>
            </a:pPr>
            <a:r>
              <a:rPr b="0" lang="en-US" sz="3600" spc="-1" strike="noStrike">
                <a:solidFill>
                  <a:srgbClr val="000000"/>
                </a:solidFill>
                <a:latin typeface="Calibri"/>
              </a:rPr>
              <a:t>Internal or Total characteristic (E/ Ia)</a:t>
            </a:r>
            <a:endParaRPr b="0" lang="en-US" sz="3600" spc="-1" strike="noStrike">
              <a:solidFill>
                <a:srgbClr val="000000"/>
              </a:solidFill>
              <a:latin typeface="Arial"/>
            </a:endParaRPr>
          </a:p>
          <a:p>
            <a:pPr indent="0">
              <a:lnSpc>
                <a:spcPct val="90000"/>
              </a:lnSpc>
              <a:spcBef>
                <a:spcPts val="799"/>
              </a:spcBef>
              <a:buNone/>
              <a:tabLst>
                <a:tab algn="l" pos="0"/>
              </a:tabLst>
            </a:pPr>
            <a:endParaRPr b="0" lang="en-US" sz="3600" spc="-1" strike="noStrike">
              <a:solidFill>
                <a:srgbClr val="000000"/>
              </a:solidFill>
              <a:latin typeface="Arial"/>
            </a:endParaRPr>
          </a:p>
          <a:p>
            <a:pPr marL="339840" indent="-339840">
              <a:lnSpc>
                <a:spcPct val="90000"/>
              </a:lnSpc>
              <a:spcBef>
                <a:spcPts val="799"/>
              </a:spcBef>
              <a:buSzPct val="100000"/>
              <a:buBlip>
                <a:blip r:embed="rId3"/>
              </a:buBlip>
              <a:tabLst>
                <a:tab algn="l" pos="339840"/>
                <a:tab algn="l" pos="452520"/>
                <a:tab algn="l" pos="909720"/>
                <a:tab algn="l" pos="1366920"/>
                <a:tab algn="l" pos="1824120"/>
                <a:tab algn="l" pos="2281320"/>
                <a:tab algn="l" pos="2738520"/>
                <a:tab algn="l" pos="3195720"/>
                <a:tab algn="l" pos="3652920"/>
                <a:tab algn="l" pos="4110120"/>
                <a:tab algn="l" pos="4567320"/>
                <a:tab algn="l" pos="5024520"/>
                <a:tab algn="l" pos="5481720"/>
                <a:tab algn="l" pos="5938920"/>
                <a:tab algn="l" pos="6396120"/>
                <a:tab algn="l" pos="6853320"/>
                <a:tab algn="l" pos="7310520"/>
                <a:tab algn="l" pos="7767720"/>
                <a:tab algn="l" pos="8224920"/>
                <a:tab algn="l" pos="8682120"/>
                <a:tab algn="l" pos="9139320"/>
              </a:tabLst>
            </a:pPr>
            <a:r>
              <a:rPr b="0" lang="en-US" sz="3600" spc="-1" strike="noStrike">
                <a:solidFill>
                  <a:srgbClr val="000000"/>
                </a:solidFill>
                <a:latin typeface="Calibri"/>
              </a:rPr>
              <a:t>External characteristic (V/I) </a:t>
            </a:r>
            <a:endParaRPr b="0" lang="en-US" sz="3600" spc="-1" strike="noStrike">
              <a:solidFill>
                <a:srgbClr val="000000"/>
              </a:solidFill>
              <a:latin typeface="Arial"/>
            </a:endParaRPr>
          </a:p>
        </p:txBody>
      </p:sp>
    </p:spTree>
  </p:cSld>
  <mc:AlternateContent>
    <mc:Choice Requires="p14">
      <p:transition spd="slow" p14:dur="2000"/>
    </mc:Choice>
    <mc:Fallback>
      <p:transition spd="slow"/>
    </mc:Fallback>
  </mc:AlternateContent>
  <p:timing>
    <p:tnLst>
      <p:par>
        <p:cTn id="68" dur="indefinite" restart="never" nodeType="tmRoot">
          <p:childTnLst>
            <p:seq>
              <p:cTn id="69" dur="indefinite" nodeType="mainSeq">
                <p:childTnLst>
                  <p:par>
                    <p:cTn id="70" fill="hold">
                      <p:stCondLst>
                        <p:cond delay="indefinite"/>
                      </p:stCondLst>
                      <p:childTnLst>
                        <p:par>
                          <p:cTn id="71" fill="hold">
                            <p:stCondLst>
                              <p:cond delay="0"/>
                            </p:stCondLst>
                            <p:childTnLst>
                              <p:par>
                                <p:cTn id="72" nodeType="clickEffect" fill="hold" presetClass="entr" presetID="3" presetSubtype="10">
                                  <p:stCondLst>
                                    <p:cond delay="0"/>
                                  </p:stCondLst>
                                  <p:childTnLst>
                                    <p:set>
                                      <p:cBhvr>
                                        <p:cTn id="73" dur="1" fill="hold">
                                          <p:stCondLst>
                                            <p:cond delay="0"/>
                                          </p:stCondLst>
                                        </p:cTn>
                                        <p:tgtEl>
                                          <p:spTgt spid="145"/>
                                        </p:tgtEl>
                                        <p:attrNameLst>
                                          <p:attrName>style.visibility</p:attrName>
                                        </p:attrNameLst>
                                      </p:cBhvr>
                                      <p:to>
                                        <p:strVal val="visible"/>
                                      </p:to>
                                    </p:set>
                                    <p:animEffect filter="blinds(horizontal)" transition="in">
                                      <p:cBhvr additive="repl">
                                        <p:cTn id="74" dur="500"/>
                                        <p:tgtEl>
                                          <p:spTgt spid="145"/>
                                        </p:tgtEl>
                                      </p:cBhvr>
                                    </p:animEffect>
                                  </p:childTnLst>
                                </p:cTn>
                              </p:par>
                            </p:childTnLst>
                          </p:cTn>
                        </p:par>
                      </p:childTnLst>
                    </p:cTn>
                  </p:par>
                  <p:par>
                    <p:cTn id="75" fill="hold">
                      <p:stCondLst>
                        <p:cond delay="indefinite"/>
                      </p:stCondLst>
                      <p:childTnLst>
                        <p:par>
                          <p:cTn id="76" fill="hold">
                            <p:stCondLst>
                              <p:cond delay="0"/>
                            </p:stCondLst>
                            <p:childTnLst>
                              <p:par>
                                <p:cTn id="77" nodeType="clickEffect" fill="hold" presetClass="entr" presetID="2" presetSubtype="4">
                                  <p:stCondLst>
                                    <p:cond delay="0"/>
                                  </p:stCondLst>
                                  <p:childTnLst>
                                    <p:set>
                                      <p:cBhvr>
                                        <p:cTn id="78" dur="1" fill="hold">
                                          <p:stCondLst>
                                            <p:cond delay="0"/>
                                          </p:stCondLst>
                                        </p:cTn>
                                        <p:tgtEl>
                                          <p:spTgt spid="146">
                                            <p:txEl>
                                              <p:pRg st="0" end="0"/>
                                            </p:txEl>
                                          </p:spTgt>
                                        </p:tgtEl>
                                        <p:attrNameLst>
                                          <p:attrName>style.visibility</p:attrName>
                                        </p:attrNameLst>
                                      </p:cBhvr>
                                      <p:to>
                                        <p:strVal val="visible"/>
                                      </p:to>
                                    </p:set>
                                    <p:anim calcmode="lin" valueType="num">
                                      <p:cBhvr additive="repl">
                                        <p:cTn id="79" dur="500" fill="hold"/>
                                        <p:tgtEl>
                                          <p:spTgt spid="146">
                                            <p:txEl>
                                              <p:pRg st="0" end="0"/>
                                            </p:txEl>
                                          </p:spTgt>
                                        </p:tgtEl>
                                        <p:attrNameLst>
                                          <p:attrName>ppt_x</p:attrName>
                                        </p:attrNameLst>
                                      </p:cBhvr>
                                      <p:tavLst>
                                        <p:tav tm="0">
                                          <p:val>
                                            <p:strVal val="#ppt_x"/>
                                          </p:val>
                                        </p:tav>
                                        <p:tav tm="100000">
                                          <p:val>
                                            <p:strVal val="#ppt_x"/>
                                          </p:val>
                                        </p:tav>
                                      </p:tavLst>
                                    </p:anim>
                                    <p:anim calcmode="lin" valueType="num">
                                      <p:cBhvr additive="repl">
                                        <p:cTn id="80" dur="500" fill="hold"/>
                                        <p:tgtEl>
                                          <p:spTgt spid="14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nodeType="clickEffect" fill="hold" presetClass="entr" presetID="2" presetSubtype="4">
                                  <p:stCondLst>
                                    <p:cond delay="0"/>
                                  </p:stCondLst>
                                  <p:childTnLst>
                                    <p:set>
                                      <p:cBhvr>
                                        <p:cTn id="84" dur="1" fill="hold">
                                          <p:stCondLst>
                                            <p:cond delay="0"/>
                                          </p:stCondLst>
                                        </p:cTn>
                                        <p:tgtEl>
                                          <p:spTgt spid="146">
                                            <p:txEl>
                                              <p:pRg st="2" end="2"/>
                                            </p:txEl>
                                          </p:spTgt>
                                        </p:tgtEl>
                                        <p:attrNameLst>
                                          <p:attrName>style.visibility</p:attrName>
                                        </p:attrNameLst>
                                      </p:cBhvr>
                                      <p:to>
                                        <p:strVal val="visible"/>
                                      </p:to>
                                    </p:set>
                                    <p:anim calcmode="lin" valueType="num">
                                      <p:cBhvr additive="repl">
                                        <p:cTn id="85" dur="500" fill="hold"/>
                                        <p:tgtEl>
                                          <p:spTgt spid="146">
                                            <p:txEl>
                                              <p:pRg st="2" end="2"/>
                                            </p:txEl>
                                          </p:spTgt>
                                        </p:tgtEl>
                                        <p:attrNameLst>
                                          <p:attrName>ppt_x</p:attrName>
                                        </p:attrNameLst>
                                      </p:cBhvr>
                                      <p:tavLst>
                                        <p:tav tm="0">
                                          <p:val>
                                            <p:strVal val="#ppt_x"/>
                                          </p:val>
                                        </p:tav>
                                        <p:tav tm="100000">
                                          <p:val>
                                            <p:strVal val="#ppt_x"/>
                                          </p:val>
                                        </p:tav>
                                      </p:tavLst>
                                    </p:anim>
                                    <p:anim calcmode="lin" valueType="num">
                                      <p:cBhvr additive="repl">
                                        <p:cTn id="86" dur="500" fill="hold"/>
                                        <p:tgtEl>
                                          <p:spTgt spid="14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nodeType="clickEffect" fill="hold" presetClass="entr" presetID="2" presetSubtype="4">
                                  <p:stCondLst>
                                    <p:cond delay="0"/>
                                  </p:stCondLst>
                                  <p:childTnLst>
                                    <p:set>
                                      <p:cBhvr>
                                        <p:cTn id="90" dur="1" fill="hold">
                                          <p:stCondLst>
                                            <p:cond delay="0"/>
                                          </p:stCondLst>
                                        </p:cTn>
                                        <p:tgtEl>
                                          <p:spTgt spid="146">
                                            <p:txEl>
                                              <p:pRg st="4" end="4"/>
                                            </p:txEl>
                                          </p:spTgt>
                                        </p:tgtEl>
                                        <p:attrNameLst>
                                          <p:attrName>style.visibility</p:attrName>
                                        </p:attrNameLst>
                                      </p:cBhvr>
                                      <p:to>
                                        <p:strVal val="visible"/>
                                      </p:to>
                                    </p:set>
                                    <p:anim calcmode="lin" valueType="num">
                                      <p:cBhvr additive="repl">
                                        <p:cTn id="91" dur="500" fill="hold"/>
                                        <p:tgtEl>
                                          <p:spTgt spid="146">
                                            <p:txEl>
                                              <p:pRg st="4" end="4"/>
                                            </p:txEl>
                                          </p:spTgt>
                                        </p:tgtEl>
                                        <p:attrNameLst>
                                          <p:attrName>ppt_x</p:attrName>
                                        </p:attrNameLst>
                                      </p:cBhvr>
                                      <p:tavLst>
                                        <p:tav tm="0">
                                          <p:val>
                                            <p:strVal val="#ppt_x"/>
                                          </p:val>
                                        </p:tav>
                                        <p:tav tm="100000">
                                          <p:val>
                                            <p:strVal val="#ppt_x"/>
                                          </p:val>
                                        </p:tav>
                                      </p:tavLst>
                                    </p:anim>
                                    <p:anim calcmode="lin" valueType="num">
                                      <p:cBhvr additive="repl">
                                        <p:cTn id="92" dur="500" fill="hold"/>
                                        <p:tgtEl>
                                          <p:spTgt spid="146">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7" name="PlaceHolder 1"/>
          <p:cNvSpPr>
            <a:spLocks noGrp="1"/>
          </p:cNvSpPr>
          <p:nvPr>
            <p:ph/>
          </p:nvPr>
        </p:nvSpPr>
        <p:spPr>
          <a:xfrm>
            <a:off x="609480" y="1112760"/>
            <a:ext cx="10972080" cy="4525200"/>
          </a:xfrm>
          <a:prstGeom prst="rect">
            <a:avLst/>
          </a:prstGeom>
          <a:noFill/>
          <a:ln w="0">
            <a:noFill/>
          </a:ln>
        </p:spPr>
        <p:txBody>
          <a:bodyPr lIns="90000" rIns="90000" tIns="45000" bIns="45000" anchor="t">
            <a:noAutofit/>
          </a:bodyPr>
          <a:p>
            <a:pPr marL="228600" indent="-228600" algn="just">
              <a:lnSpc>
                <a:spcPct val="90000"/>
              </a:lnSpc>
              <a:spcBef>
                <a:spcPts val="1001"/>
              </a:spcBef>
              <a:buClr>
                <a:srgbClr val="000000"/>
              </a:buClr>
              <a:buFont typeface="Arial"/>
              <a:buChar char="•"/>
            </a:pPr>
            <a:r>
              <a:rPr b="0" lang="en-US" sz="2400" spc="-1" strike="noStrike">
                <a:solidFill>
                  <a:srgbClr val="000000"/>
                </a:solidFill>
                <a:latin typeface="Calibri"/>
              </a:rPr>
              <a:t>Open circuit characteristic is also known as </a:t>
            </a:r>
            <a:r>
              <a:rPr b="1" lang="en-US" sz="2400" spc="-1" strike="noStrike">
                <a:solidFill>
                  <a:srgbClr val="000000"/>
                </a:solidFill>
                <a:latin typeface="Calibri"/>
              </a:rPr>
              <a:t>magnetic characteristic</a:t>
            </a:r>
            <a:r>
              <a:rPr b="0" lang="en-US" sz="2400" spc="-1" strike="noStrike">
                <a:solidFill>
                  <a:srgbClr val="000000"/>
                </a:solidFill>
                <a:latin typeface="Calibri"/>
              </a:rPr>
              <a:t> or </a:t>
            </a:r>
            <a:r>
              <a:rPr b="1" lang="en-US" sz="2400" spc="-1" strike="noStrike">
                <a:solidFill>
                  <a:srgbClr val="000000"/>
                </a:solidFill>
                <a:latin typeface="Calibri"/>
              </a:rPr>
              <a:t>no-load saturation characteristic</a:t>
            </a:r>
            <a:r>
              <a:rPr b="0" lang="en-US" sz="2400" spc="-1" strike="noStrike">
                <a:solidFill>
                  <a:srgbClr val="000000"/>
                </a:solidFill>
                <a:latin typeface="Calibri"/>
              </a:rPr>
              <a:t>. This characteristic shows the relation between generated emf at no load (E</a:t>
            </a:r>
            <a:r>
              <a:rPr b="0" lang="en-US" sz="2400" spc="-1" strike="noStrike" baseline="-25000">
                <a:solidFill>
                  <a:srgbClr val="000000"/>
                </a:solidFill>
                <a:latin typeface="Calibri"/>
              </a:rPr>
              <a:t>0</a:t>
            </a:r>
            <a:r>
              <a:rPr b="0" lang="en-US" sz="2400" spc="-1" strike="noStrike">
                <a:solidFill>
                  <a:srgbClr val="000000"/>
                </a:solidFill>
                <a:latin typeface="Calibri"/>
              </a:rPr>
              <a:t>) and the field current (I</a:t>
            </a:r>
            <a:r>
              <a:rPr b="0" lang="en-US" sz="2400" spc="-1" strike="noStrike" baseline="-25000">
                <a:solidFill>
                  <a:srgbClr val="000000"/>
                </a:solidFill>
                <a:latin typeface="Calibri"/>
              </a:rPr>
              <a:t>f</a:t>
            </a:r>
            <a:r>
              <a:rPr b="0" lang="en-US" sz="2400" spc="-1" strike="noStrike">
                <a:solidFill>
                  <a:srgbClr val="000000"/>
                </a:solidFill>
                <a:latin typeface="Calibri"/>
              </a:rPr>
              <a:t>) at a given fixed speed. The O.C.C. curve is just the magnetization curve and it is practically similar for all </a:t>
            </a:r>
            <a:r>
              <a:rPr b="0" lang="en-US" sz="2400" spc="-1" strike="noStrike" u="sng">
                <a:solidFill>
                  <a:srgbClr val="0563c1"/>
                </a:solidFill>
                <a:uFillTx/>
                <a:latin typeface="Calibri"/>
                <a:hlinkClick r:id="rId1"/>
              </a:rPr>
              <a:t>type of generators</a:t>
            </a:r>
            <a:r>
              <a:rPr b="0" lang="en-US" sz="2400" spc="-1" strike="noStrike">
                <a:solidFill>
                  <a:srgbClr val="000000"/>
                </a:solidFill>
                <a:latin typeface="Calibri"/>
              </a:rPr>
              <a:t>. The data for O.C.C. curve is obtained by operating the generator at no load and keeping a constant speed. Field current is gradually increased and the corresponding terminal voltage is recorded. The connection arrangement to obtain O.C.C. curve is as shown in the figure below. For shunt or series excited generators, the field winding is disconnected from the machine and connected across an external supply.</a:t>
            </a:r>
            <a:endParaRPr b="0" lang="en-US" sz="2400" spc="-1" strike="noStrike">
              <a:solidFill>
                <a:srgbClr val="000000"/>
              </a:solidFill>
              <a:latin typeface="Arial"/>
            </a:endParaRPr>
          </a:p>
        </p:txBody>
      </p:sp>
      <p:sp>
        <p:nvSpPr>
          <p:cNvPr id="148" name="Rectangle 3"/>
          <p:cNvSpPr/>
          <p:nvPr/>
        </p:nvSpPr>
        <p:spPr>
          <a:xfrm>
            <a:off x="914400" y="304920"/>
            <a:ext cx="10159200" cy="575280"/>
          </a:xfrm>
          <a:prstGeom prst="rect">
            <a:avLst/>
          </a:prstGeom>
          <a:noFill/>
          <a:ln w="9525">
            <a:noFill/>
          </a:ln>
        </p:spPr>
        <p:style>
          <a:lnRef idx="0"/>
          <a:fillRef idx="0"/>
          <a:effectRef idx="0"/>
          <a:fontRef idx="minor"/>
        </p:style>
        <p:txBody>
          <a:bodyPr lIns="90000" rIns="90000" tIns="45000" bIns="45000" anchor="t">
            <a:spAutoFit/>
          </a:bodyPr>
          <a:p>
            <a:pPr>
              <a:lnSpc>
                <a:spcPct val="100000"/>
              </a:lnSpc>
            </a:pPr>
            <a:r>
              <a:rPr b="1" lang="en-US" sz="2800" spc="-1" strike="noStrike">
                <a:solidFill>
                  <a:srgbClr val="000000"/>
                </a:solidFill>
                <a:latin typeface="Calibri"/>
                <a:ea typeface="DejaVu Sans"/>
              </a:rPr>
              <a:t>1. Open Circuit Characteristic (O.C.C.) (E</a:t>
            </a:r>
            <a:r>
              <a:rPr b="1" lang="en-US" sz="2800" spc="-1" strike="noStrike" baseline="-25000">
                <a:solidFill>
                  <a:srgbClr val="000000"/>
                </a:solidFill>
                <a:latin typeface="Calibri"/>
                <a:ea typeface="DejaVu Sans"/>
              </a:rPr>
              <a:t>0</a:t>
            </a:r>
            <a:r>
              <a:rPr b="1" lang="en-US" sz="2800" spc="-1" strike="noStrike">
                <a:solidFill>
                  <a:srgbClr val="000000"/>
                </a:solidFill>
                <a:latin typeface="Calibri"/>
                <a:ea typeface="DejaVu Sans"/>
              </a:rPr>
              <a:t>/I</a:t>
            </a:r>
            <a:r>
              <a:rPr b="1" lang="en-US" sz="2800" spc="-1" strike="noStrike" baseline="-25000">
                <a:solidFill>
                  <a:srgbClr val="000000"/>
                </a:solidFill>
                <a:latin typeface="Calibri"/>
                <a:ea typeface="DejaVu Sans"/>
              </a:rPr>
              <a:t>f</a:t>
            </a:r>
            <a:r>
              <a:rPr b="1" lang="en-US" sz="2800" spc="-1" strike="noStrike">
                <a:solidFill>
                  <a:srgbClr val="000000"/>
                </a:solidFill>
                <a:latin typeface="Calibri"/>
                <a:ea typeface="DejaVu Sans"/>
              </a:rPr>
              <a:t>)</a:t>
            </a:r>
            <a:endParaRPr b="0" lang="en-US" sz="2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49" name="Picture 2" descr=""/>
          <p:cNvPicPr/>
          <p:nvPr/>
        </p:nvPicPr>
        <p:blipFill>
          <a:blip r:embed="rId1"/>
          <a:stretch/>
        </p:blipFill>
        <p:spPr>
          <a:xfrm>
            <a:off x="1259280" y="1690560"/>
            <a:ext cx="10423800" cy="3234600"/>
          </a:xfrm>
          <a:prstGeom prst="rect">
            <a:avLst/>
          </a:prstGeom>
          <a:ln w="0">
            <a:noFill/>
          </a:ln>
        </p:spPr>
      </p:pic>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50" name="Picture 3" descr=""/>
          <p:cNvPicPr/>
          <p:nvPr/>
        </p:nvPicPr>
        <p:blipFill>
          <a:blip r:embed="rId1"/>
          <a:stretch/>
        </p:blipFill>
        <p:spPr>
          <a:xfrm>
            <a:off x="2417400" y="685800"/>
            <a:ext cx="7356960" cy="5485680"/>
          </a:xfrm>
          <a:prstGeom prst="rect">
            <a:avLst/>
          </a:prstGeom>
          <a:ln w="9525">
            <a:noFill/>
          </a:ln>
        </p:spPr>
      </p:pic>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1" name="Rectangle 4"/>
          <p:cNvSpPr/>
          <p:nvPr/>
        </p:nvSpPr>
        <p:spPr>
          <a:xfrm>
            <a:off x="914400" y="838080"/>
            <a:ext cx="10159200" cy="3738600"/>
          </a:xfrm>
          <a:prstGeom prst="rect">
            <a:avLst/>
          </a:prstGeom>
          <a:noFill/>
          <a:ln w="9525">
            <a:noFill/>
          </a:ln>
        </p:spPr>
        <p:style>
          <a:lnRef idx="0"/>
          <a:fillRef idx="0"/>
          <a:effectRef idx="0"/>
          <a:fontRef idx="minor"/>
        </p:style>
        <p:txBody>
          <a:bodyPr lIns="90000" rIns="90000" tIns="45000" bIns="45000" anchor="t">
            <a:spAutoFit/>
          </a:bodyPr>
          <a:p>
            <a:pPr algn="just">
              <a:lnSpc>
                <a:spcPct val="100000"/>
              </a:lnSpc>
            </a:pPr>
            <a:r>
              <a:rPr b="1" lang="en-US" sz="2800" spc="-1" strike="noStrike">
                <a:solidFill>
                  <a:srgbClr val="000000"/>
                </a:solidFill>
                <a:latin typeface="Calibri"/>
                <a:ea typeface="DejaVu Sans"/>
              </a:rPr>
              <a:t>2. Internal Or Total Characteristic (E/I</a:t>
            </a:r>
            <a:r>
              <a:rPr b="1" lang="en-US" sz="2800" spc="-1" strike="noStrike" baseline="-25000">
                <a:solidFill>
                  <a:srgbClr val="000000"/>
                </a:solidFill>
                <a:latin typeface="Calibri"/>
                <a:ea typeface="DejaVu Sans"/>
              </a:rPr>
              <a:t>a</a:t>
            </a:r>
            <a:r>
              <a:rPr b="1" lang="en-US" sz="2800" spc="-1" strike="noStrike">
                <a:solidFill>
                  <a:srgbClr val="000000"/>
                </a:solidFill>
                <a:latin typeface="Calibri"/>
                <a:ea typeface="DejaVu Sans"/>
              </a:rPr>
              <a:t>)</a:t>
            </a:r>
            <a:endParaRPr b="0" lang="en-US" sz="2800" spc="-1" strike="noStrike">
              <a:solidFill>
                <a:srgbClr val="000000"/>
              </a:solidFill>
              <a:latin typeface="Arial"/>
            </a:endParaRPr>
          </a:p>
          <a:p>
            <a:pPr algn="just">
              <a:lnSpc>
                <a:spcPct val="100000"/>
              </a:lnSpc>
            </a:pPr>
            <a:endParaRPr b="0" lang="en-US" sz="2800" spc="-1" strike="noStrike">
              <a:solidFill>
                <a:srgbClr val="000000"/>
              </a:solidFill>
              <a:latin typeface="Arial"/>
            </a:endParaRPr>
          </a:p>
          <a:p>
            <a:pPr algn="just">
              <a:lnSpc>
                <a:spcPct val="100000"/>
              </a:lnSpc>
            </a:pPr>
            <a:r>
              <a:rPr b="0" lang="en-US" sz="2800" spc="-1" strike="noStrike">
                <a:solidFill>
                  <a:srgbClr val="000000"/>
                </a:solidFill>
                <a:latin typeface="Calibri"/>
                <a:ea typeface="DejaVu Sans"/>
              </a:rPr>
              <a:t>An internal characteristic curve shows the relation between the on-load generated emf (Eg) and the armature current (I</a:t>
            </a:r>
            <a:r>
              <a:rPr b="0" lang="en-US" sz="2800" spc="-1" strike="noStrike" baseline="-25000">
                <a:solidFill>
                  <a:srgbClr val="000000"/>
                </a:solidFill>
                <a:latin typeface="Calibri"/>
                <a:ea typeface="DejaVu Sans"/>
              </a:rPr>
              <a:t>a</a:t>
            </a:r>
            <a:r>
              <a:rPr b="0" lang="en-US" sz="2800" spc="-1" strike="noStrike">
                <a:solidFill>
                  <a:srgbClr val="000000"/>
                </a:solidFill>
                <a:latin typeface="Calibri"/>
                <a:ea typeface="DejaVu Sans"/>
              </a:rPr>
              <a:t>). The on-load generated emf Eg is always less than E</a:t>
            </a:r>
            <a:r>
              <a:rPr b="0" lang="en-US" sz="2800" spc="-1" strike="noStrike" baseline="-25000">
                <a:solidFill>
                  <a:srgbClr val="000000"/>
                </a:solidFill>
                <a:latin typeface="Calibri"/>
                <a:ea typeface="DejaVu Sans"/>
              </a:rPr>
              <a:t>0</a:t>
            </a:r>
            <a:r>
              <a:rPr b="0" lang="en-US" sz="2800" spc="-1" strike="noStrike">
                <a:solidFill>
                  <a:srgbClr val="000000"/>
                </a:solidFill>
                <a:latin typeface="Calibri"/>
                <a:ea typeface="DejaVu Sans"/>
              </a:rPr>
              <a:t> due to the </a:t>
            </a:r>
            <a:r>
              <a:rPr b="0" lang="en-US" sz="2800" spc="-1" strike="noStrike" u="sng">
                <a:solidFill>
                  <a:srgbClr val="0563c1"/>
                </a:solidFill>
                <a:uFillTx/>
                <a:latin typeface="Calibri"/>
                <a:ea typeface="DejaVu Sans"/>
                <a:hlinkClick r:id="rId1"/>
              </a:rPr>
              <a:t>armature reaction</a:t>
            </a:r>
            <a:r>
              <a:rPr b="0" lang="en-US" sz="2800" spc="-1" strike="noStrike">
                <a:solidFill>
                  <a:srgbClr val="000000"/>
                </a:solidFill>
                <a:latin typeface="Calibri"/>
                <a:ea typeface="DejaVu Sans"/>
              </a:rPr>
              <a:t>. Eg can be determined by subtracting the drop due to demagnetizing effect of armature reaction from no-load voltage E</a:t>
            </a:r>
            <a:r>
              <a:rPr b="0" lang="en-US" sz="2800" spc="-1" strike="noStrike" baseline="-25000">
                <a:solidFill>
                  <a:srgbClr val="000000"/>
                </a:solidFill>
                <a:latin typeface="Calibri"/>
                <a:ea typeface="DejaVu Sans"/>
              </a:rPr>
              <a:t>0</a:t>
            </a:r>
            <a:r>
              <a:rPr b="0" lang="en-US" sz="2800" spc="-1" strike="noStrike">
                <a:solidFill>
                  <a:srgbClr val="000000"/>
                </a:solidFill>
                <a:latin typeface="Calibri"/>
                <a:ea typeface="DejaVu Sans"/>
              </a:rPr>
              <a:t>. Therefore, internal characteristic curve lies below the O.C.C. curve.</a:t>
            </a:r>
            <a:endParaRPr b="0" lang="en-US" sz="2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8" name="Rectangle 3"/>
          <p:cNvSpPr/>
          <p:nvPr/>
        </p:nvSpPr>
        <p:spPr>
          <a:xfrm>
            <a:off x="361080" y="267120"/>
            <a:ext cx="10611000" cy="3075840"/>
          </a:xfrm>
          <a:prstGeom prst="rect">
            <a:avLst/>
          </a:prstGeom>
          <a:noFill/>
          <a:ln w="0">
            <a:noFill/>
          </a:ln>
        </p:spPr>
        <p:style>
          <a:lnRef idx="0"/>
          <a:fillRef idx="0"/>
          <a:effectRef idx="0"/>
          <a:fontRef idx="minor"/>
        </p:style>
        <p:txBody>
          <a:bodyPr lIns="90000" rIns="90000" tIns="45000" bIns="45000" anchor="t">
            <a:spAutoFit/>
          </a:bodyPr>
          <a:p>
            <a:pPr algn="just">
              <a:lnSpc>
                <a:spcPct val="100000"/>
              </a:lnSpc>
            </a:pPr>
            <a:r>
              <a:rPr b="1" lang="en-US" sz="2800" spc="-1" strike="noStrike">
                <a:solidFill>
                  <a:srgbClr val="000000"/>
                </a:solidFill>
                <a:latin typeface="Calibri"/>
                <a:ea typeface="DejaVu Sans"/>
              </a:rPr>
              <a:t>What is a DC Generator?</a:t>
            </a:r>
            <a:endParaRPr b="0" lang="en-US" sz="2800" spc="-1" strike="noStrike">
              <a:solidFill>
                <a:srgbClr val="000000"/>
              </a:solidFill>
              <a:latin typeface="Arial"/>
            </a:endParaRPr>
          </a:p>
          <a:p>
            <a:pPr algn="just">
              <a:lnSpc>
                <a:spcPct val="100000"/>
              </a:lnSpc>
            </a:pPr>
            <a:r>
              <a:rPr b="0" lang="en-US" sz="2800" spc="-1" strike="noStrike">
                <a:solidFill>
                  <a:srgbClr val="000000"/>
                </a:solidFill>
                <a:latin typeface="Calibri"/>
                <a:ea typeface="DejaVu Sans"/>
              </a:rPr>
              <a:t>A DC generator is an electrical machine whose main function is to convert mechanical energy into electricity. </a:t>
            </a:r>
            <a:endParaRPr b="0" lang="en-US" sz="2800" spc="-1" strike="noStrike">
              <a:solidFill>
                <a:srgbClr val="000000"/>
              </a:solidFill>
              <a:latin typeface="Arial"/>
            </a:endParaRPr>
          </a:p>
          <a:p>
            <a:pPr algn="just">
              <a:lnSpc>
                <a:spcPct val="100000"/>
              </a:lnSpc>
            </a:pPr>
            <a:r>
              <a:rPr b="0" lang="en-US" sz="2800" spc="-1" strike="noStrike">
                <a:solidFill>
                  <a:srgbClr val="000000"/>
                </a:solidFill>
                <a:latin typeface="Calibri"/>
                <a:ea typeface="DejaVu Sans"/>
              </a:rPr>
              <a:t>When the conductor slashes magnetic flux, an emf will be generated based on the electromagnetic induction principle of Faraday’s Laws. </a:t>
            </a:r>
            <a:endParaRPr b="0" lang="en-US" sz="2800" spc="-1" strike="noStrike">
              <a:solidFill>
                <a:srgbClr val="000000"/>
              </a:solidFill>
              <a:latin typeface="Arial"/>
            </a:endParaRPr>
          </a:p>
          <a:p>
            <a:pPr algn="just">
              <a:lnSpc>
                <a:spcPct val="100000"/>
              </a:lnSpc>
            </a:pPr>
            <a:r>
              <a:rPr b="0" lang="en-US" sz="2800" spc="-1" strike="noStrike">
                <a:solidFill>
                  <a:srgbClr val="000000"/>
                </a:solidFill>
                <a:latin typeface="Calibri"/>
                <a:ea typeface="DejaVu Sans"/>
              </a:rPr>
              <a:t>This electromotive force can cause a flow of current when the conductor circuit is closed.</a:t>
            </a:r>
            <a:endParaRPr b="0" lang="en-US" sz="2800" spc="-1" strike="noStrike">
              <a:solidFill>
                <a:srgbClr val="000000"/>
              </a:solidFill>
              <a:latin typeface="Arial"/>
            </a:endParaRPr>
          </a:p>
        </p:txBody>
      </p:sp>
      <p:pic>
        <p:nvPicPr>
          <p:cNvPr id="89" name="Picture 2" descr="Consumer's Guide of Advantages and Disadvantages of DC Generator | by  indiamieco | Medium"/>
          <p:cNvPicPr/>
          <p:nvPr/>
        </p:nvPicPr>
        <p:blipFill>
          <a:blip r:embed="rId1"/>
          <a:stretch/>
        </p:blipFill>
        <p:spPr>
          <a:xfrm>
            <a:off x="6095880" y="2964240"/>
            <a:ext cx="5252400" cy="3501360"/>
          </a:xfrm>
          <a:prstGeom prst="rect">
            <a:avLst/>
          </a:prstGeom>
          <a:ln w="0">
            <a:noFill/>
          </a:ln>
        </p:spPr>
      </p:pic>
    </p:spTree>
  </p:cSld>
  <mc:AlternateContent>
    <mc:Choice Requires="p14">
      <p:transition spd="slow" p14:dur="2000"/>
    </mc:Choice>
    <mc:Fallback>
      <p:transition spd="slow"/>
    </mc:Fallback>
  </mc:AlternateContent>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2" name="Rectangle 3"/>
          <p:cNvSpPr/>
          <p:nvPr/>
        </p:nvSpPr>
        <p:spPr>
          <a:xfrm>
            <a:off x="812880" y="533520"/>
            <a:ext cx="10362600" cy="4473720"/>
          </a:xfrm>
          <a:prstGeom prst="rect">
            <a:avLst/>
          </a:prstGeom>
          <a:noFill/>
          <a:ln w="9525">
            <a:noFill/>
          </a:ln>
        </p:spPr>
        <p:style>
          <a:lnRef idx="0"/>
          <a:fillRef idx="0"/>
          <a:effectRef idx="0"/>
          <a:fontRef idx="minor"/>
        </p:style>
        <p:txBody>
          <a:bodyPr lIns="90000" rIns="90000" tIns="45000" bIns="45000" anchor="t">
            <a:spAutoFit/>
          </a:bodyPr>
          <a:p>
            <a:pPr>
              <a:lnSpc>
                <a:spcPct val="100000"/>
              </a:lnSpc>
            </a:pPr>
            <a:r>
              <a:rPr b="1" lang="en-US" sz="2800" spc="-1" strike="noStrike">
                <a:solidFill>
                  <a:srgbClr val="000000"/>
                </a:solidFill>
                <a:latin typeface="Calibri"/>
                <a:ea typeface="DejaVu Sans"/>
              </a:rPr>
              <a:t>3. External Characteristic (V/I</a:t>
            </a:r>
            <a:r>
              <a:rPr b="1" lang="en-US" sz="2800" spc="-1" strike="noStrike" baseline="-25000">
                <a:solidFill>
                  <a:srgbClr val="000000"/>
                </a:solidFill>
                <a:latin typeface="Calibri"/>
                <a:ea typeface="DejaVu Sans"/>
              </a:rPr>
              <a:t>L</a:t>
            </a:r>
            <a:r>
              <a:rPr b="1" lang="en-US" sz="2800" spc="-1" strike="noStrike">
                <a:solidFill>
                  <a:srgbClr val="000000"/>
                </a:solidFill>
                <a:latin typeface="Calibri"/>
                <a:ea typeface="DejaVu Sans"/>
              </a:rPr>
              <a:t>)</a:t>
            </a:r>
            <a:endParaRPr b="0" lang="en-US" sz="2800" spc="-1" strike="noStrike">
              <a:solidFill>
                <a:srgbClr val="000000"/>
              </a:solidFill>
              <a:latin typeface="Arial"/>
            </a:endParaRPr>
          </a:p>
          <a:p>
            <a:pPr>
              <a:lnSpc>
                <a:spcPct val="100000"/>
              </a:lnSpc>
            </a:pPr>
            <a:endParaRPr b="0" lang="en-US" sz="2800" spc="-1" strike="noStrike">
              <a:solidFill>
                <a:srgbClr val="000000"/>
              </a:solidFill>
              <a:latin typeface="Arial"/>
            </a:endParaRPr>
          </a:p>
          <a:p>
            <a:pPr algn="just">
              <a:lnSpc>
                <a:spcPct val="100000"/>
              </a:lnSpc>
            </a:pPr>
            <a:r>
              <a:rPr b="0" lang="en-US" sz="2800" spc="-1" strike="noStrike">
                <a:solidFill>
                  <a:srgbClr val="000000"/>
                </a:solidFill>
                <a:latin typeface="Calibri"/>
                <a:ea typeface="DejaVu Sans"/>
              </a:rPr>
              <a:t>An external characteristic curve shows the relation between terminal voltage (V) and the load current (I</a:t>
            </a:r>
            <a:r>
              <a:rPr b="0" lang="en-US" sz="2800" spc="-1" strike="noStrike" baseline="-25000">
                <a:solidFill>
                  <a:srgbClr val="000000"/>
                </a:solidFill>
                <a:latin typeface="Calibri"/>
                <a:ea typeface="DejaVu Sans"/>
              </a:rPr>
              <a:t>L</a:t>
            </a:r>
            <a:r>
              <a:rPr b="0" lang="en-US" sz="2800" spc="-1" strike="noStrike">
                <a:solidFill>
                  <a:srgbClr val="000000"/>
                </a:solidFill>
                <a:latin typeface="Calibri"/>
                <a:ea typeface="DejaVu Sans"/>
              </a:rPr>
              <a:t>). Terminal voltage V is less than the generated emf Eg due to voltage drop in the armature circuit. Therefore, external characteristic curve lies below the internal characteristic curve. External characteristics are very important to determine the suitability of a generator for a given purpose. Therefore, this type of characteristic is sometimes also called as </a:t>
            </a:r>
            <a:r>
              <a:rPr b="1" lang="en-US" sz="2800" spc="-1" strike="noStrike">
                <a:solidFill>
                  <a:srgbClr val="000000"/>
                </a:solidFill>
                <a:latin typeface="Calibri"/>
                <a:ea typeface="DejaVu Sans"/>
              </a:rPr>
              <a:t>performance characteristic</a:t>
            </a:r>
            <a:r>
              <a:rPr b="0" lang="en-US" sz="2800" spc="-1" strike="noStrike">
                <a:solidFill>
                  <a:srgbClr val="000000"/>
                </a:solidFill>
                <a:latin typeface="Calibri"/>
                <a:ea typeface="DejaVu Sans"/>
              </a:rPr>
              <a:t> or </a:t>
            </a:r>
            <a:r>
              <a:rPr b="1" lang="en-US" sz="2800" spc="-1" strike="noStrike">
                <a:solidFill>
                  <a:srgbClr val="000000"/>
                </a:solidFill>
                <a:latin typeface="Calibri"/>
                <a:ea typeface="DejaVu Sans"/>
              </a:rPr>
              <a:t>load characteristic</a:t>
            </a:r>
            <a:r>
              <a:rPr b="0" lang="en-US" sz="2800" spc="-1" strike="noStrike">
                <a:solidFill>
                  <a:srgbClr val="000000"/>
                </a:solidFill>
                <a:latin typeface="Calibri"/>
                <a:ea typeface="DejaVu Sans"/>
              </a:rPr>
              <a:t>.</a:t>
            </a:r>
            <a:endParaRPr b="0" lang="en-US" sz="2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53" name="Picture 2" descr=""/>
          <p:cNvPicPr/>
          <p:nvPr/>
        </p:nvPicPr>
        <p:blipFill>
          <a:blip r:embed="rId1"/>
          <a:stretch/>
        </p:blipFill>
        <p:spPr>
          <a:xfrm>
            <a:off x="1295280" y="685800"/>
            <a:ext cx="9270360" cy="5296680"/>
          </a:xfrm>
          <a:prstGeom prst="rect">
            <a:avLst/>
          </a:prstGeom>
          <a:ln w="9525">
            <a:noFill/>
          </a:ln>
        </p:spPr>
      </p:pic>
    </p:spTree>
  </p:cSld>
  <mc:AlternateContent>
    <mc:Choice Requires="p14">
      <p:transition spd="slow" p14:dur="2000"/>
    </mc:Choice>
    <mc:Fallback>
      <p:transition spd="slow"/>
    </mc:Fallback>
  </mc:AlternateContent>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4" name="PlaceHolder 1"/>
          <p:cNvSpPr>
            <a:spLocks noGrp="1"/>
          </p:cNvSpPr>
          <p:nvPr>
            <p:ph/>
          </p:nvPr>
        </p:nvSpPr>
        <p:spPr>
          <a:xfrm>
            <a:off x="609480" y="1295280"/>
            <a:ext cx="10967760" cy="4521960"/>
          </a:xfrm>
          <a:prstGeom prst="rect">
            <a:avLst/>
          </a:prstGeom>
          <a:noFill/>
          <a:ln w="0">
            <a:noFill/>
          </a:ln>
        </p:spPr>
        <p:txBody>
          <a:bodyPr lIns="90000" rIns="90000" tIns="45000" bIns="45000" anchor="t">
            <a:noAutofit/>
          </a:bodyPr>
          <a:p>
            <a:pPr marL="228600" indent="0">
              <a:lnSpc>
                <a:spcPct val="90000"/>
              </a:lnSpc>
              <a:spcBef>
                <a:spcPts val="799"/>
              </a:spcBef>
              <a:buNone/>
              <a:tabLst>
                <a:tab algn="l" pos="0"/>
              </a:tabLst>
            </a:pPr>
            <a:r>
              <a:rPr b="0" lang="en-US" sz="3600" spc="-1" strike="noStrike" u="sng">
                <a:solidFill>
                  <a:srgbClr val="000000"/>
                </a:solidFill>
                <a:uFillTx/>
                <a:latin typeface="Calibri"/>
              </a:rPr>
              <a:t>Shunt Generators:</a:t>
            </a:r>
            <a:endParaRPr b="0" lang="en-US" sz="3600" spc="-1" strike="noStrike">
              <a:solidFill>
                <a:srgbClr val="000000"/>
              </a:solidFill>
              <a:latin typeface="Arial"/>
            </a:endParaRPr>
          </a:p>
          <a:p>
            <a:pPr marL="228600" indent="0">
              <a:lnSpc>
                <a:spcPct val="90000"/>
              </a:lnSpc>
              <a:spcBef>
                <a:spcPts val="799"/>
              </a:spcBef>
              <a:buNone/>
              <a:tabLst>
                <a:tab algn="l" pos="0"/>
              </a:tabLst>
            </a:pPr>
            <a:r>
              <a:rPr b="0" lang="en-US" sz="3600" spc="-1" strike="noStrike">
                <a:solidFill>
                  <a:srgbClr val="000000"/>
                </a:solidFill>
                <a:latin typeface="Calibri"/>
              </a:rPr>
              <a:t>a. in electro plating </a:t>
            </a:r>
            <a:endParaRPr b="0" lang="en-US" sz="3600" spc="-1" strike="noStrike">
              <a:solidFill>
                <a:srgbClr val="000000"/>
              </a:solidFill>
              <a:latin typeface="Arial"/>
            </a:endParaRPr>
          </a:p>
          <a:p>
            <a:pPr marL="228600" indent="0">
              <a:lnSpc>
                <a:spcPct val="90000"/>
              </a:lnSpc>
              <a:spcBef>
                <a:spcPts val="799"/>
              </a:spcBef>
              <a:buNone/>
              <a:tabLst>
                <a:tab algn="l" pos="0"/>
              </a:tabLst>
            </a:pPr>
            <a:r>
              <a:rPr b="0" lang="en-US" sz="3600" spc="-1" strike="noStrike">
                <a:solidFill>
                  <a:srgbClr val="000000"/>
                </a:solidFill>
                <a:latin typeface="Calibri"/>
              </a:rPr>
              <a:t>b. for battery recharging </a:t>
            </a:r>
            <a:endParaRPr b="0" lang="en-US" sz="3600" spc="-1" strike="noStrike">
              <a:solidFill>
                <a:srgbClr val="000000"/>
              </a:solidFill>
              <a:latin typeface="Arial"/>
            </a:endParaRPr>
          </a:p>
          <a:p>
            <a:pPr marL="228600" indent="0">
              <a:lnSpc>
                <a:spcPct val="90000"/>
              </a:lnSpc>
              <a:spcBef>
                <a:spcPts val="799"/>
              </a:spcBef>
              <a:buNone/>
              <a:tabLst>
                <a:tab algn="l" pos="0"/>
              </a:tabLst>
            </a:pPr>
            <a:r>
              <a:rPr b="0" lang="en-US" sz="3600" spc="-1" strike="noStrike">
                <a:solidFill>
                  <a:srgbClr val="000000"/>
                </a:solidFill>
                <a:latin typeface="Calibri"/>
              </a:rPr>
              <a:t>c. as exciters for AC generators.</a:t>
            </a:r>
            <a:endParaRPr b="0" lang="en-US" sz="3600" spc="-1" strike="noStrike">
              <a:solidFill>
                <a:srgbClr val="000000"/>
              </a:solidFill>
              <a:latin typeface="Arial"/>
            </a:endParaRPr>
          </a:p>
        </p:txBody>
      </p:sp>
      <p:sp>
        <p:nvSpPr>
          <p:cNvPr id="155" name="Text Box 2"/>
          <p:cNvSpPr/>
          <p:nvPr/>
        </p:nvSpPr>
        <p:spPr>
          <a:xfrm>
            <a:off x="304920" y="228600"/>
            <a:ext cx="5362920" cy="855000"/>
          </a:xfrm>
          <a:prstGeom prst="rect">
            <a:avLst/>
          </a:prstGeom>
          <a:noFill/>
          <a:ln w="9525">
            <a:noFill/>
          </a:ln>
        </p:spPr>
        <p:style>
          <a:lnRef idx="0"/>
          <a:fillRef idx="0"/>
          <a:effectRef idx="0"/>
          <a:fontRef idx="minor"/>
        </p:style>
        <p:txBody>
          <a:bodyPr lIns="90000" rIns="90000" tIns="46800" bIns="46800" anchor="ctr">
            <a:noAutofit/>
          </a:bodyPr>
          <a:p>
            <a:pPr>
              <a:lnSpc>
                <a:spcPct val="100000"/>
              </a:lnSpc>
              <a:tabLst>
                <a:tab algn="l" pos="0"/>
                <a:tab algn="l" pos="457200"/>
                <a:tab algn="l" pos="914400"/>
                <a:tab algn="l" pos="1371600"/>
                <a:tab algn="l" pos="1828800"/>
                <a:tab algn="l" pos="2286000"/>
                <a:tab algn="l" pos="2743200"/>
                <a:tab algn="l" pos="3200400"/>
                <a:tab algn="l" pos="3657600"/>
                <a:tab algn="l" pos="4114800"/>
                <a:tab algn="l" pos="4572000"/>
                <a:tab algn="l" pos="5029200"/>
                <a:tab algn="l" pos="5486400"/>
                <a:tab algn="l" pos="5943600"/>
                <a:tab algn="l" pos="6400800"/>
                <a:tab algn="l" pos="6858000"/>
                <a:tab algn="l" pos="7315200"/>
                <a:tab algn="l" pos="7772400"/>
                <a:tab algn="l" pos="8229600"/>
                <a:tab algn="l" pos="8686800"/>
                <a:tab algn="l" pos="9144000"/>
              </a:tabLst>
            </a:pPr>
            <a:r>
              <a:rPr b="0" lang="en-US" sz="4800" spc="-1" strike="noStrike">
                <a:solidFill>
                  <a:srgbClr val="000000"/>
                </a:solidFill>
                <a:latin typeface="Calibri"/>
                <a:ea typeface="DejaVu Sans"/>
              </a:rPr>
              <a:t>Applications</a:t>
            </a:r>
            <a:r>
              <a:rPr b="0" lang="en-US" sz="4800" spc="-1" strike="noStrike">
                <a:solidFill>
                  <a:srgbClr val="ff0000"/>
                </a:solidFill>
                <a:latin typeface="Calibri"/>
                <a:ea typeface="DejaVu Sans"/>
              </a:rPr>
              <a:t> </a:t>
            </a:r>
            <a:endParaRPr b="0" lang="en-US" sz="4800" spc="-1" strike="noStrike">
              <a:solidFill>
                <a:srgbClr val="000000"/>
              </a:solidFill>
              <a:latin typeface="Arial"/>
            </a:endParaRPr>
          </a:p>
        </p:txBody>
      </p:sp>
      <p:sp>
        <p:nvSpPr>
          <p:cNvPr id="156" name="Text Box 3"/>
          <p:cNvSpPr/>
          <p:nvPr/>
        </p:nvSpPr>
        <p:spPr>
          <a:xfrm>
            <a:off x="609480" y="4208400"/>
            <a:ext cx="8360280" cy="2375640"/>
          </a:xfrm>
          <a:prstGeom prst="rect">
            <a:avLst/>
          </a:prstGeom>
          <a:noFill/>
          <a:ln w="9525">
            <a:noFill/>
          </a:ln>
        </p:spPr>
        <p:style>
          <a:lnRef idx="0"/>
          <a:fillRef idx="0"/>
          <a:effectRef idx="0"/>
          <a:fontRef idx="minor"/>
        </p:style>
        <p:txBody>
          <a:bodyPr lIns="90000" rIns="90000" tIns="45000" bIns="45000" anchor="t">
            <a:noAutofit/>
          </a:bodyPr>
          <a:p>
            <a:pPr marL="343080" indent="-339840">
              <a:lnSpc>
                <a:spcPct val="100000"/>
              </a:lnSpc>
              <a:tabLst>
                <a:tab algn="l" pos="0"/>
              </a:tabLst>
            </a:pPr>
            <a:r>
              <a:rPr b="0" lang="en-US" sz="3600" spc="-1" strike="noStrike" u="sng">
                <a:solidFill>
                  <a:srgbClr val="000000"/>
                </a:solidFill>
                <a:uFillTx/>
                <a:latin typeface="Calibri"/>
                <a:ea typeface="DejaVu Sans"/>
              </a:rPr>
              <a:t>Series Generators :</a:t>
            </a:r>
            <a:endParaRPr b="0" lang="en-US" sz="3600" spc="-1" strike="noStrike">
              <a:solidFill>
                <a:srgbClr val="000000"/>
              </a:solidFill>
              <a:latin typeface="Arial"/>
            </a:endParaRPr>
          </a:p>
          <a:p>
            <a:pPr marL="343080" indent="-339840">
              <a:lnSpc>
                <a:spcPct val="100000"/>
              </a:lnSpc>
              <a:tabLst>
                <a:tab algn="l" pos="0"/>
              </a:tabLst>
            </a:pPr>
            <a:r>
              <a:rPr b="0" lang="en-US" sz="3600" spc="-1" strike="noStrike">
                <a:solidFill>
                  <a:srgbClr val="000000"/>
                </a:solidFill>
                <a:latin typeface="Calibri"/>
                <a:ea typeface="DejaVu Sans"/>
              </a:rPr>
              <a:t>A. As boosters</a:t>
            </a:r>
            <a:endParaRPr b="0" lang="en-US" sz="3600" spc="-1" strike="noStrike">
              <a:solidFill>
                <a:srgbClr val="000000"/>
              </a:solidFill>
              <a:latin typeface="Arial"/>
            </a:endParaRPr>
          </a:p>
          <a:p>
            <a:pPr marL="343080" indent="-339840">
              <a:lnSpc>
                <a:spcPct val="100000"/>
              </a:lnSpc>
              <a:tabLst>
                <a:tab algn="l" pos="0"/>
              </a:tabLst>
            </a:pPr>
            <a:r>
              <a:rPr b="0" lang="en-US" sz="3600" spc="-1" strike="noStrike">
                <a:solidFill>
                  <a:srgbClr val="000000"/>
                </a:solidFill>
                <a:latin typeface="Calibri"/>
                <a:ea typeface="DejaVu Sans"/>
              </a:rPr>
              <a:t>B.  As lighting arc lamps</a:t>
            </a:r>
            <a:endParaRPr b="0" lang="en-US" sz="3600" spc="-1" strike="noStrike">
              <a:solidFill>
                <a:srgbClr val="000000"/>
              </a:solidFill>
              <a:latin typeface="Arial"/>
            </a:endParaRPr>
          </a:p>
        </p:txBody>
      </p:sp>
    </p:spTree>
  </p:cSld>
  <mc:AlternateContent>
    <mc:Choice Requires="p14">
      <p:transition spd="slow" p14:dur="2000"/>
    </mc:Choice>
    <mc:Fallback>
      <p:transition spd="slow"/>
    </mc:Fallback>
  </mc:AlternateContent>
  <p:timing>
    <p:tnLst>
      <p:par>
        <p:cTn id="93" dur="indefinite" restart="never" nodeType="tmRoot">
          <p:childTnLst>
            <p:seq>
              <p:cTn id="94" dur="indefinite" nodeType="mainSeq">
                <p:childTnLst>
                  <p:par>
                    <p:cTn id="95" fill="hold">
                      <p:stCondLst>
                        <p:cond delay="indefinite"/>
                      </p:stCondLst>
                      <p:childTnLst>
                        <p:par>
                          <p:cTn id="96" fill="hold">
                            <p:stCondLst>
                              <p:cond delay="0"/>
                            </p:stCondLst>
                            <p:childTnLst>
                              <p:par>
                                <p:cTn id="97" nodeType="clickEffect" fill="hold" presetClass="entr" presetID="3" presetSubtype="10">
                                  <p:stCondLst>
                                    <p:cond delay="0"/>
                                  </p:stCondLst>
                                  <p:childTnLst>
                                    <p:set>
                                      <p:cBhvr>
                                        <p:cTn id="98" dur="1" fill="hold">
                                          <p:stCondLst>
                                            <p:cond delay="0"/>
                                          </p:stCondLst>
                                        </p:cTn>
                                        <p:tgtEl>
                                          <p:spTgt spid="155"/>
                                        </p:tgtEl>
                                        <p:attrNameLst>
                                          <p:attrName>style.visibility</p:attrName>
                                        </p:attrNameLst>
                                      </p:cBhvr>
                                      <p:to>
                                        <p:strVal val="visible"/>
                                      </p:to>
                                    </p:set>
                                    <p:animEffect filter="blinds(horizontal)" transition="in">
                                      <p:cBhvr additive="repl">
                                        <p:cTn id="99" dur="500"/>
                                        <p:tgtEl>
                                          <p:spTgt spid="155"/>
                                        </p:tgtEl>
                                      </p:cBhvr>
                                    </p:animEffect>
                                  </p:childTnLst>
                                </p:cTn>
                              </p:par>
                            </p:childTnLst>
                          </p:cTn>
                        </p:par>
                      </p:childTnLst>
                    </p:cTn>
                  </p:par>
                  <p:par>
                    <p:cTn id="100" fill="hold">
                      <p:stCondLst>
                        <p:cond delay="indefinite"/>
                      </p:stCondLst>
                      <p:childTnLst>
                        <p:par>
                          <p:cTn id="101" fill="hold">
                            <p:stCondLst>
                              <p:cond delay="0"/>
                            </p:stCondLst>
                            <p:childTnLst>
                              <p:par>
                                <p:cTn id="102" nodeType="clickEffect" fill="hold" presetClass="entr" presetID="2" presetSubtype="4">
                                  <p:stCondLst>
                                    <p:cond delay="0"/>
                                  </p:stCondLst>
                                  <p:childTnLst>
                                    <p:set>
                                      <p:cBhvr>
                                        <p:cTn id="103" dur="1" fill="hold">
                                          <p:stCondLst>
                                            <p:cond delay="0"/>
                                          </p:stCondLst>
                                        </p:cTn>
                                        <p:tgtEl>
                                          <p:spTgt spid="154">
                                            <p:txEl>
                                              <p:pRg st="0" end="0"/>
                                            </p:txEl>
                                          </p:spTgt>
                                        </p:tgtEl>
                                        <p:attrNameLst>
                                          <p:attrName>style.visibility</p:attrName>
                                        </p:attrNameLst>
                                      </p:cBhvr>
                                      <p:to>
                                        <p:strVal val="visible"/>
                                      </p:to>
                                    </p:set>
                                    <p:anim calcmode="lin" valueType="num">
                                      <p:cBhvr additive="repl">
                                        <p:cTn id="104" dur="500" fill="hold"/>
                                        <p:tgtEl>
                                          <p:spTgt spid="154">
                                            <p:txEl>
                                              <p:pRg st="0" end="0"/>
                                            </p:txEl>
                                          </p:spTgt>
                                        </p:tgtEl>
                                        <p:attrNameLst>
                                          <p:attrName>ppt_x</p:attrName>
                                        </p:attrNameLst>
                                      </p:cBhvr>
                                      <p:tavLst>
                                        <p:tav tm="0">
                                          <p:val>
                                            <p:strVal val="#ppt_x"/>
                                          </p:val>
                                        </p:tav>
                                        <p:tav tm="100000">
                                          <p:val>
                                            <p:strVal val="#ppt_x"/>
                                          </p:val>
                                        </p:tav>
                                      </p:tavLst>
                                    </p:anim>
                                    <p:anim calcmode="lin" valueType="num">
                                      <p:cBhvr additive="repl">
                                        <p:cTn id="105" dur="500" fill="hold"/>
                                        <p:tgtEl>
                                          <p:spTgt spid="15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06" fill="hold">
                      <p:stCondLst>
                        <p:cond delay="indefinite"/>
                      </p:stCondLst>
                      <p:childTnLst>
                        <p:par>
                          <p:cTn id="107" fill="hold">
                            <p:stCondLst>
                              <p:cond delay="0"/>
                            </p:stCondLst>
                            <p:childTnLst>
                              <p:par>
                                <p:cTn id="108" nodeType="clickEffect" fill="hold" presetClass="entr" presetID="2" presetSubtype="4">
                                  <p:stCondLst>
                                    <p:cond delay="0"/>
                                  </p:stCondLst>
                                  <p:childTnLst>
                                    <p:set>
                                      <p:cBhvr>
                                        <p:cTn id="109" dur="1" fill="hold">
                                          <p:stCondLst>
                                            <p:cond delay="0"/>
                                          </p:stCondLst>
                                        </p:cTn>
                                        <p:tgtEl>
                                          <p:spTgt spid="154">
                                            <p:txEl>
                                              <p:pRg st="1" end="1"/>
                                            </p:txEl>
                                          </p:spTgt>
                                        </p:tgtEl>
                                        <p:attrNameLst>
                                          <p:attrName>style.visibility</p:attrName>
                                        </p:attrNameLst>
                                      </p:cBhvr>
                                      <p:to>
                                        <p:strVal val="visible"/>
                                      </p:to>
                                    </p:set>
                                    <p:anim calcmode="lin" valueType="num">
                                      <p:cBhvr additive="repl">
                                        <p:cTn id="110" dur="500" fill="hold"/>
                                        <p:tgtEl>
                                          <p:spTgt spid="154">
                                            <p:txEl>
                                              <p:pRg st="1" end="1"/>
                                            </p:txEl>
                                          </p:spTgt>
                                        </p:tgtEl>
                                        <p:attrNameLst>
                                          <p:attrName>ppt_x</p:attrName>
                                        </p:attrNameLst>
                                      </p:cBhvr>
                                      <p:tavLst>
                                        <p:tav tm="0">
                                          <p:val>
                                            <p:strVal val="#ppt_x"/>
                                          </p:val>
                                        </p:tav>
                                        <p:tav tm="100000">
                                          <p:val>
                                            <p:strVal val="#ppt_x"/>
                                          </p:val>
                                        </p:tav>
                                      </p:tavLst>
                                    </p:anim>
                                    <p:anim calcmode="lin" valueType="num">
                                      <p:cBhvr additive="repl">
                                        <p:cTn id="111" dur="500" fill="hold"/>
                                        <p:tgtEl>
                                          <p:spTgt spid="15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12" fill="hold">
                      <p:stCondLst>
                        <p:cond delay="indefinite"/>
                      </p:stCondLst>
                      <p:childTnLst>
                        <p:par>
                          <p:cTn id="113" fill="hold">
                            <p:stCondLst>
                              <p:cond delay="0"/>
                            </p:stCondLst>
                            <p:childTnLst>
                              <p:par>
                                <p:cTn id="114" nodeType="clickEffect" fill="hold" presetClass="entr" presetID="2" presetSubtype="4">
                                  <p:stCondLst>
                                    <p:cond delay="0"/>
                                  </p:stCondLst>
                                  <p:childTnLst>
                                    <p:set>
                                      <p:cBhvr>
                                        <p:cTn id="115" dur="1" fill="hold">
                                          <p:stCondLst>
                                            <p:cond delay="0"/>
                                          </p:stCondLst>
                                        </p:cTn>
                                        <p:tgtEl>
                                          <p:spTgt spid="154">
                                            <p:txEl>
                                              <p:pRg st="2" end="2"/>
                                            </p:txEl>
                                          </p:spTgt>
                                        </p:tgtEl>
                                        <p:attrNameLst>
                                          <p:attrName>style.visibility</p:attrName>
                                        </p:attrNameLst>
                                      </p:cBhvr>
                                      <p:to>
                                        <p:strVal val="visible"/>
                                      </p:to>
                                    </p:set>
                                    <p:anim calcmode="lin" valueType="num">
                                      <p:cBhvr additive="repl">
                                        <p:cTn id="116" dur="500" fill="hold"/>
                                        <p:tgtEl>
                                          <p:spTgt spid="154">
                                            <p:txEl>
                                              <p:pRg st="2" end="2"/>
                                            </p:txEl>
                                          </p:spTgt>
                                        </p:tgtEl>
                                        <p:attrNameLst>
                                          <p:attrName>ppt_x</p:attrName>
                                        </p:attrNameLst>
                                      </p:cBhvr>
                                      <p:tavLst>
                                        <p:tav tm="0">
                                          <p:val>
                                            <p:strVal val="#ppt_x"/>
                                          </p:val>
                                        </p:tav>
                                        <p:tav tm="100000">
                                          <p:val>
                                            <p:strVal val="#ppt_x"/>
                                          </p:val>
                                        </p:tav>
                                      </p:tavLst>
                                    </p:anim>
                                    <p:anim calcmode="lin" valueType="num">
                                      <p:cBhvr additive="repl">
                                        <p:cTn id="117" dur="500" fill="hold"/>
                                        <p:tgtEl>
                                          <p:spTgt spid="15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18" fill="hold">
                      <p:stCondLst>
                        <p:cond delay="indefinite"/>
                      </p:stCondLst>
                      <p:childTnLst>
                        <p:par>
                          <p:cTn id="119" fill="hold">
                            <p:stCondLst>
                              <p:cond delay="0"/>
                            </p:stCondLst>
                            <p:childTnLst>
                              <p:par>
                                <p:cTn id="120" nodeType="clickEffect" fill="hold" presetClass="entr" presetID="2" presetSubtype="4">
                                  <p:stCondLst>
                                    <p:cond delay="0"/>
                                  </p:stCondLst>
                                  <p:childTnLst>
                                    <p:set>
                                      <p:cBhvr>
                                        <p:cTn id="121" dur="1" fill="hold">
                                          <p:stCondLst>
                                            <p:cond delay="0"/>
                                          </p:stCondLst>
                                        </p:cTn>
                                        <p:tgtEl>
                                          <p:spTgt spid="154">
                                            <p:txEl>
                                              <p:pRg st="3" end="3"/>
                                            </p:txEl>
                                          </p:spTgt>
                                        </p:tgtEl>
                                        <p:attrNameLst>
                                          <p:attrName>style.visibility</p:attrName>
                                        </p:attrNameLst>
                                      </p:cBhvr>
                                      <p:to>
                                        <p:strVal val="visible"/>
                                      </p:to>
                                    </p:set>
                                    <p:anim calcmode="lin" valueType="num">
                                      <p:cBhvr additive="repl">
                                        <p:cTn id="122" dur="500" fill="hold"/>
                                        <p:tgtEl>
                                          <p:spTgt spid="154">
                                            <p:txEl>
                                              <p:pRg st="3" end="3"/>
                                            </p:txEl>
                                          </p:spTgt>
                                        </p:tgtEl>
                                        <p:attrNameLst>
                                          <p:attrName>ppt_x</p:attrName>
                                        </p:attrNameLst>
                                      </p:cBhvr>
                                      <p:tavLst>
                                        <p:tav tm="0">
                                          <p:val>
                                            <p:strVal val="#ppt_x"/>
                                          </p:val>
                                        </p:tav>
                                        <p:tav tm="100000">
                                          <p:val>
                                            <p:strVal val="#ppt_x"/>
                                          </p:val>
                                        </p:tav>
                                      </p:tavLst>
                                    </p:anim>
                                    <p:anim calcmode="lin" valueType="num">
                                      <p:cBhvr additive="repl">
                                        <p:cTn id="123" dur="500" fill="hold"/>
                                        <p:tgtEl>
                                          <p:spTgt spid="154">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24" fill="hold">
                      <p:stCondLst>
                        <p:cond delay="indefinite"/>
                      </p:stCondLst>
                      <p:childTnLst>
                        <p:par>
                          <p:cTn id="125" fill="hold">
                            <p:stCondLst>
                              <p:cond delay="0"/>
                            </p:stCondLst>
                            <p:childTnLst>
                              <p:par>
                                <p:cTn id="126" nodeType="clickEffect" fill="hold" presetClass="entr" presetID="2" presetSubtype="4">
                                  <p:stCondLst>
                                    <p:cond delay="0"/>
                                  </p:stCondLst>
                                  <p:childTnLst>
                                    <p:set>
                                      <p:cBhvr>
                                        <p:cTn id="127" dur="1" fill="hold">
                                          <p:stCondLst>
                                            <p:cond delay="0"/>
                                          </p:stCondLst>
                                        </p:cTn>
                                        <p:tgtEl>
                                          <p:spTgt spid="156"/>
                                        </p:tgtEl>
                                        <p:attrNameLst>
                                          <p:attrName>style.visibility</p:attrName>
                                        </p:attrNameLst>
                                      </p:cBhvr>
                                      <p:to>
                                        <p:strVal val="visible"/>
                                      </p:to>
                                    </p:set>
                                    <p:anim calcmode="lin" valueType="num">
                                      <p:cBhvr additive="repl">
                                        <p:cTn id="128" dur="500" fill="hold"/>
                                        <p:tgtEl>
                                          <p:spTgt spid="156"/>
                                        </p:tgtEl>
                                        <p:attrNameLst>
                                          <p:attrName>ppt_x</p:attrName>
                                        </p:attrNameLst>
                                      </p:cBhvr>
                                      <p:tavLst>
                                        <p:tav tm="0">
                                          <p:val>
                                            <p:strVal val="#ppt_x"/>
                                          </p:val>
                                        </p:tav>
                                        <p:tav tm="100000">
                                          <p:val>
                                            <p:strVal val="#ppt_x"/>
                                          </p:val>
                                        </p:tav>
                                      </p:tavLst>
                                    </p:anim>
                                    <p:anim calcmode="lin" valueType="num">
                                      <p:cBhvr additive="repl">
                                        <p:cTn id="129" dur="500" fill="hold"/>
                                        <p:tgtEl>
                                          <p:spTgt spid="15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57" name="Picture 2" descr=""/>
          <p:cNvPicPr/>
          <p:nvPr/>
        </p:nvPicPr>
        <p:blipFill>
          <a:blip r:embed="rId1"/>
          <a:stretch/>
        </p:blipFill>
        <p:spPr>
          <a:xfrm>
            <a:off x="497520" y="398520"/>
            <a:ext cx="11084400" cy="5925240"/>
          </a:xfrm>
          <a:prstGeom prst="rect">
            <a:avLst/>
          </a:prstGeom>
          <a:ln w="0">
            <a:noFill/>
          </a:ln>
        </p:spPr>
      </p:pic>
    </p:spTree>
  </p:cSld>
  <mc:AlternateContent>
    <mc:Choice Requires="p14">
      <p:transition spd="slow" p14:dur="2000"/>
    </mc:Choice>
    <mc:Fallback>
      <p:transition spd="slow"/>
    </mc:Fallback>
  </mc:AlternateContent>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8" name="TextBox 1"/>
          <p:cNvSpPr/>
          <p:nvPr/>
        </p:nvSpPr>
        <p:spPr>
          <a:xfrm>
            <a:off x="3474720" y="253080"/>
            <a:ext cx="5584320" cy="13086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1" lang="en-US" sz="8000" spc="-1" strike="noStrike">
                <a:solidFill>
                  <a:srgbClr val="000000"/>
                </a:solidFill>
                <a:latin typeface="Calibri"/>
                <a:ea typeface="DejaVu Sans"/>
              </a:rPr>
              <a:t>DC MOTOR</a:t>
            </a:r>
            <a:endParaRPr b="0" lang="en-US" sz="8000" spc="-1" strike="noStrike">
              <a:solidFill>
                <a:srgbClr val="000000"/>
              </a:solidFill>
              <a:latin typeface="Arial"/>
            </a:endParaRPr>
          </a:p>
        </p:txBody>
      </p:sp>
      <p:sp>
        <p:nvSpPr>
          <p:cNvPr id="159" name="Rectangle 2"/>
          <p:cNvSpPr/>
          <p:nvPr/>
        </p:nvSpPr>
        <p:spPr>
          <a:xfrm>
            <a:off x="520560" y="1621080"/>
            <a:ext cx="11183040" cy="4965480"/>
          </a:xfrm>
          <a:prstGeom prst="rect">
            <a:avLst/>
          </a:prstGeom>
          <a:noFill/>
          <a:ln w="0">
            <a:noFill/>
          </a:ln>
        </p:spPr>
        <p:style>
          <a:lnRef idx="0"/>
          <a:fillRef idx="0"/>
          <a:effectRef idx="0"/>
          <a:fontRef idx="minor"/>
        </p:style>
        <p:txBody>
          <a:bodyPr lIns="90000" rIns="90000" tIns="45000" bIns="45000" anchor="t">
            <a:spAutoFit/>
          </a:bodyPr>
          <a:p>
            <a:pPr marL="216000" indent="-216000" algn="just">
              <a:lnSpc>
                <a:spcPct val="100000"/>
              </a:lnSpc>
              <a:buClr>
                <a:srgbClr val="000000"/>
              </a:buClr>
              <a:buFont typeface="Wingdings" charset="2"/>
              <a:buChar char=""/>
            </a:pPr>
            <a:r>
              <a:rPr b="0" lang="en-US" sz="4000" spc="-1" strike="noStrike">
                <a:solidFill>
                  <a:srgbClr val="000000"/>
                </a:solidFill>
                <a:latin typeface="Calibri"/>
                <a:ea typeface="DejaVu Sans"/>
              </a:rPr>
              <a:t>Generally, </a:t>
            </a:r>
            <a:r>
              <a:rPr b="1" lang="en-US" sz="4000" spc="-1" strike="noStrike">
                <a:solidFill>
                  <a:srgbClr val="000000"/>
                </a:solidFill>
                <a:latin typeface="Calibri"/>
                <a:ea typeface="DejaVu Sans"/>
              </a:rPr>
              <a:t>A.C motors are preferred widely in industries. </a:t>
            </a:r>
            <a:endParaRPr b="0" lang="en-US" sz="4000" spc="-1" strike="noStrike">
              <a:solidFill>
                <a:srgbClr val="000000"/>
              </a:solidFill>
              <a:latin typeface="Arial"/>
            </a:endParaRPr>
          </a:p>
          <a:p>
            <a:pPr marL="216000" indent="-216000" algn="just">
              <a:lnSpc>
                <a:spcPct val="100000"/>
              </a:lnSpc>
              <a:buClr>
                <a:srgbClr val="000000"/>
              </a:buClr>
              <a:buFont typeface="Wingdings" charset="2"/>
              <a:buChar char=""/>
            </a:pPr>
            <a:r>
              <a:rPr b="0" lang="en-US" sz="4000" spc="-1" strike="noStrike">
                <a:solidFill>
                  <a:srgbClr val="000000"/>
                </a:solidFill>
                <a:latin typeface="Calibri"/>
                <a:ea typeface="DejaVu Sans"/>
              </a:rPr>
              <a:t>But when it comes to </a:t>
            </a:r>
            <a:r>
              <a:rPr b="1" lang="en-US" sz="4000" spc="-1" strike="noStrike">
                <a:solidFill>
                  <a:srgbClr val="000000"/>
                </a:solidFill>
                <a:latin typeface="Calibri"/>
                <a:ea typeface="DejaVu Sans"/>
              </a:rPr>
              <a:t>high starting torque or efficient speed control DC motors </a:t>
            </a:r>
            <a:r>
              <a:rPr b="0" lang="en-US" sz="4000" spc="-1" strike="noStrike">
                <a:solidFill>
                  <a:srgbClr val="000000"/>
                </a:solidFill>
                <a:latin typeface="Calibri"/>
                <a:ea typeface="DejaVu Sans"/>
              </a:rPr>
              <a:t>are the optimal choice. </a:t>
            </a:r>
            <a:endParaRPr b="0" lang="en-US" sz="4000" spc="-1" strike="noStrike">
              <a:solidFill>
                <a:srgbClr val="000000"/>
              </a:solidFill>
              <a:latin typeface="Arial"/>
            </a:endParaRPr>
          </a:p>
          <a:p>
            <a:pPr marL="216000" indent="-216000" algn="just">
              <a:lnSpc>
                <a:spcPct val="100000"/>
              </a:lnSpc>
              <a:buClr>
                <a:srgbClr val="000000"/>
              </a:buClr>
              <a:buFont typeface="Wingdings" charset="2"/>
              <a:buChar char=""/>
            </a:pPr>
            <a:r>
              <a:rPr b="0" lang="en-US" sz="4000" spc="-1" strike="noStrike">
                <a:solidFill>
                  <a:srgbClr val="000000"/>
                </a:solidFill>
                <a:latin typeface="Calibri"/>
                <a:ea typeface="DejaVu Sans"/>
              </a:rPr>
              <a:t>They are used in </a:t>
            </a:r>
            <a:r>
              <a:rPr b="1" lang="en-US" sz="4000" spc="-1" strike="noStrike">
                <a:solidFill>
                  <a:srgbClr val="000000"/>
                </a:solidFill>
                <a:latin typeface="Calibri"/>
                <a:ea typeface="DejaVu Sans"/>
              </a:rPr>
              <a:t>aluminum rolling mills, electric elevators, railroad locomotives, and large earth-moving equipment.</a:t>
            </a:r>
            <a:endParaRPr b="0" lang="en-US" sz="40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0" name="Rectangle 1"/>
          <p:cNvSpPr/>
          <p:nvPr/>
        </p:nvSpPr>
        <p:spPr>
          <a:xfrm>
            <a:off x="445320" y="350640"/>
            <a:ext cx="11046960" cy="1551960"/>
          </a:xfrm>
          <a:prstGeom prst="rect">
            <a:avLst/>
          </a:prstGeom>
          <a:noFill/>
          <a:ln w="0">
            <a:noFill/>
          </a:ln>
        </p:spPr>
        <p:style>
          <a:lnRef idx="0"/>
          <a:fillRef idx="0"/>
          <a:effectRef idx="0"/>
          <a:fontRef idx="minor"/>
        </p:style>
        <p:txBody>
          <a:bodyPr lIns="90000" rIns="90000" tIns="45000" bIns="45000" anchor="t">
            <a:spAutoFit/>
          </a:bodyPr>
          <a:p>
            <a:pPr algn="just">
              <a:lnSpc>
                <a:spcPct val="100000"/>
              </a:lnSpc>
            </a:pPr>
            <a:r>
              <a:rPr b="0" lang="en-US" sz="3200" spc="-1" strike="noStrike">
                <a:solidFill>
                  <a:srgbClr val="000000"/>
                </a:solidFill>
                <a:latin typeface="Calibri"/>
                <a:ea typeface="DejaVu Sans"/>
              </a:rPr>
              <a:t>A </a:t>
            </a:r>
            <a:r>
              <a:rPr b="1" lang="en-US" sz="3200" spc="-1" strike="noStrike">
                <a:solidFill>
                  <a:srgbClr val="000000"/>
                </a:solidFill>
                <a:latin typeface="Calibri"/>
                <a:ea typeface="DejaVu Sans"/>
              </a:rPr>
              <a:t>DC motor </a:t>
            </a:r>
            <a:r>
              <a:rPr b="0" lang="en-US" sz="3200" spc="-1" strike="noStrike">
                <a:solidFill>
                  <a:srgbClr val="000000"/>
                </a:solidFill>
                <a:latin typeface="Calibri"/>
                <a:ea typeface="DejaVu Sans"/>
              </a:rPr>
              <a:t>is an electromechanical energy conversion device, which </a:t>
            </a:r>
            <a:r>
              <a:rPr b="1" lang="en-US" sz="3200" spc="-1" strike="noStrike">
                <a:solidFill>
                  <a:srgbClr val="000000"/>
                </a:solidFill>
                <a:latin typeface="Calibri"/>
                <a:ea typeface="DejaVu Sans"/>
              </a:rPr>
              <a:t>converts electrical energy input into the mechanical energy output.</a:t>
            </a:r>
            <a:endParaRPr b="0" lang="en-US" sz="3200" spc="-1" strike="noStrike">
              <a:solidFill>
                <a:srgbClr val="000000"/>
              </a:solidFill>
              <a:latin typeface="Arial"/>
            </a:endParaRPr>
          </a:p>
        </p:txBody>
      </p:sp>
      <p:sp>
        <p:nvSpPr>
          <p:cNvPr id="161" name="Rectangle 2"/>
          <p:cNvSpPr/>
          <p:nvPr/>
        </p:nvSpPr>
        <p:spPr>
          <a:xfrm>
            <a:off x="290880" y="2758320"/>
            <a:ext cx="11525400" cy="2527560"/>
          </a:xfrm>
          <a:prstGeom prst="rect">
            <a:avLst/>
          </a:prstGeom>
          <a:noFill/>
          <a:ln w="0">
            <a:noFill/>
          </a:ln>
        </p:spPr>
        <p:style>
          <a:lnRef idx="0"/>
          <a:fillRef idx="0"/>
          <a:effectRef idx="0"/>
          <a:fontRef idx="minor"/>
        </p:style>
        <p:txBody>
          <a:bodyPr lIns="90000" rIns="90000" tIns="45000" bIns="45000" anchor="t">
            <a:spAutoFit/>
          </a:bodyPr>
          <a:p>
            <a:pPr algn="just">
              <a:lnSpc>
                <a:spcPct val="100000"/>
              </a:lnSpc>
            </a:pPr>
            <a:r>
              <a:rPr b="0" lang="en-US" sz="4000" spc="-1" strike="noStrike">
                <a:solidFill>
                  <a:srgbClr val="000000"/>
                </a:solidFill>
                <a:latin typeface="Calibri"/>
                <a:ea typeface="DejaVu Sans"/>
              </a:rPr>
              <a:t>The operation of the </a:t>
            </a:r>
            <a:r>
              <a:rPr b="1" lang="en-US" sz="4000" spc="-1" strike="noStrike">
                <a:solidFill>
                  <a:srgbClr val="000000"/>
                </a:solidFill>
                <a:latin typeface="Calibri"/>
                <a:ea typeface="DejaVu Sans"/>
              </a:rPr>
              <a:t>DC motor is based </a:t>
            </a:r>
            <a:r>
              <a:rPr b="0" lang="en-US" sz="4000" spc="-1" strike="noStrike">
                <a:solidFill>
                  <a:srgbClr val="000000"/>
                </a:solidFill>
                <a:latin typeface="Calibri"/>
                <a:ea typeface="DejaVu Sans"/>
              </a:rPr>
              <a:t>on the principle that </a:t>
            </a:r>
            <a:r>
              <a:rPr b="1" lang="en-US" sz="4000" spc="-1" strike="noStrike">
                <a:solidFill>
                  <a:srgbClr val="000000"/>
                </a:solidFill>
                <a:latin typeface="Calibri"/>
                <a:ea typeface="DejaVu Sans"/>
              </a:rPr>
              <a:t>when a current carrying conductor is placed in a magnetic field</a:t>
            </a:r>
            <a:r>
              <a:rPr b="0" lang="en-US" sz="4000" spc="-1" strike="noStrike">
                <a:solidFill>
                  <a:srgbClr val="000000"/>
                </a:solidFill>
                <a:latin typeface="Calibri"/>
                <a:ea typeface="DejaVu Sans"/>
              </a:rPr>
              <a:t>, a </a:t>
            </a:r>
            <a:r>
              <a:rPr b="1" lang="en-US" sz="4000" spc="-1" strike="noStrike">
                <a:solidFill>
                  <a:srgbClr val="000000"/>
                </a:solidFill>
                <a:latin typeface="Calibri"/>
                <a:ea typeface="DejaVu Sans"/>
              </a:rPr>
              <a:t>mechanical force acts on the conductor</a:t>
            </a:r>
            <a:r>
              <a:rPr b="0" lang="en-US" sz="4000" spc="-1" strike="noStrike">
                <a:solidFill>
                  <a:srgbClr val="000000"/>
                </a:solidFill>
                <a:latin typeface="Calibri"/>
                <a:ea typeface="DejaVu Sans"/>
              </a:rPr>
              <a:t>. The magnitude of the force is given by,</a:t>
            </a:r>
            <a:endParaRPr b="0" lang="en-US" sz="4000" spc="-1" strike="noStrike">
              <a:solidFill>
                <a:srgbClr val="000000"/>
              </a:solidFill>
              <a:latin typeface="Arial"/>
            </a:endParaRPr>
          </a:p>
        </p:txBody>
      </p:sp>
      <p:sp>
        <p:nvSpPr>
          <p:cNvPr id="162" name="TextBox 3"/>
          <p:cNvSpPr/>
          <p:nvPr/>
        </p:nvSpPr>
        <p:spPr>
          <a:xfrm>
            <a:off x="337680" y="1983600"/>
            <a:ext cx="5978160" cy="7599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1" lang="en-US" sz="4400" spc="-1" strike="noStrike" u="sng">
                <a:solidFill>
                  <a:srgbClr val="000000"/>
                </a:solidFill>
                <a:uFillTx/>
                <a:latin typeface="Calibri"/>
                <a:ea typeface="DejaVu Sans"/>
              </a:rPr>
              <a:t>WORKING PRINCIPLE</a:t>
            </a:r>
            <a:endParaRPr b="0" lang="en-US" sz="4400" spc="-1" strike="noStrike">
              <a:solidFill>
                <a:srgbClr val="000000"/>
              </a:solidFill>
              <a:latin typeface="Arial"/>
            </a:endParaRPr>
          </a:p>
        </p:txBody>
      </p:sp>
      <p:sp>
        <p:nvSpPr>
          <p:cNvPr id="163" name="Rectangle 4"/>
          <p:cNvSpPr/>
          <p:nvPr/>
        </p:nvSpPr>
        <p:spPr>
          <a:xfrm>
            <a:off x="3132360" y="5314320"/>
            <a:ext cx="4168080" cy="7599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4400" spc="-1" strike="noStrike">
                <a:solidFill>
                  <a:srgbClr val="000000"/>
                </a:solidFill>
                <a:latin typeface="Calibri"/>
                <a:ea typeface="DejaVu Sans"/>
              </a:rPr>
              <a:t>F=B*I*l Newtons</a:t>
            </a:r>
            <a:endParaRPr b="0" lang="en-US" sz="4400" spc="-1" strike="noStrike">
              <a:solidFill>
                <a:srgbClr val="000000"/>
              </a:solidFill>
              <a:latin typeface="Arial"/>
            </a:endParaRPr>
          </a:p>
        </p:txBody>
      </p:sp>
      <p:sp>
        <p:nvSpPr>
          <p:cNvPr id="164" name="Rectangle 5"/>
          <p:cNvSpPr/>
          <p:nvPr/>
        </p:nvSpPr>
        <p:spPr>
          <a:xfrm>
            <a:off x="819720" y="6057720"/>
            <a:ext cx="11103120" cy="5770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1" lang="en-US" sz="3200" spc="-1" strike="noStrike">
                <a:solidFill>
                  <a:srgbClr val="000000"/>
                </a:solidFill>
                <a:latin typeface="Calibri"/>
                <a:ea typeface="DejaVu Sans"/>
              </a:rPr>
              <a:t>The direction of the force is given by the Fleming’s left hand rule.</a:t>
            </a:r>
            <a:endParaRPr b="0" lang="en-US" sz="3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165" name="Group 8"/>
          <p:cNvGrpSpPr/>
          <p:nvPr/>
        </p:nvGrpSpPr>
        <p:grpSpPr>
          <a:xfrm>
            <a:off x="155520" y="-144360"/>
            <a:ext cx="11643480" cy="6587640"/>
            <a:chOff x="155520" y="-144360"/>
            <a:chExt cx="11643480" cy="6587640"/>
          </a:xfrm>
        </p:grpSpPr>
        <p:sp>
          <p:nvSpPr>
            <p:cNvPr id="166" name="Rectangle 1"/>
            <p:cNvSpPr/>
            <p:nvPr/>
          </p:nvSpPr>
          <p:spPr>
            <a:xfrm>
              <a:off x="333720" y="416880"/>
              <a:ext cx="5375880" cy="6382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1" lang="en-US" sz="3600" spc="-1" strike="noStrike">
                  <a:solidFill>
                    <a:srgbClr val="000000"/>
                  </a:solidFill>
                  <a:latin typeface="Calibri"/>
                  <a:ea typeface="DejaVu Sans"/>
                </a:rPr>
                <a:t>Construction of a DC Motor</a:t>
              </a:r>
              <a:endParaRPr b="0" lang="en-US" sz="3600" spc="-1" strike="noStrike">
                <a:solidFill>
                  <a:srgbClr val="000000"/>
                </a:solidFill>
                <a:latin typeface="Arial"/>
              </a:endParaRPr>
            </a:p>
          </p:txBody>
        </p:sp>
        <p:pic>
          <p:nvPicPr>
            <p:cNvPr id="167" name="Picture 3" descr=""/>
            <p:cNvPicPr/>
            <p:nvPr/>
          </p:nvPicPr>
          <p:blipFill>
            <a:blip r:embed="rId1"/>
            <a:stretch/>
          </p:blipFill>
          <p:spPr>
            <a:xfrm>
              <a:off x="498600" y="1246680"/>
              <a:ext cx="5366880" cy="5110560"/>
            </a:xfrm>
            <a:prstGeom prst="rect">
              <a:avLst/>
            </a:prstGeom>
            <a:ln w="9525">
              <a:noFill/>
            </a:ln>
          </p:spPr>
        </p:pic>
        <p:sp>
          <p:nvSpPr>
            <p:cNvPr id="168" name="AutoShape 5"/>
            <p:cNvSpPr/>
            <p:nvPr/>
          </p:nvSpPr>
          <p:spPr>
            <a:xfrm>
              <a:off x="155520" y="-144360"/>
              <a:ext cx="304200" cy="304200"/>
            </a:xfrm>
            <a:prstGeom prst="rect">
              <a:avLst/>
            </a:prstGeom>
            <a:noFill/>
            <a:ln w="0">
              <a:noFill/>
            </a:ln>
          </p:spPr>
          <p:style>
            <a:lnRef idx="0"/>
            <a:fillRef idx="0"/>
            <a:effectRef idx="0"/>
            <a:fontRef idx="minor"/>
          </p:style>
          <p:txBody>
            <a:bodyPr numCol="1" spcCol="0" lIns="90000" rIns="90000" tIns="45000" bIns="45000" anchor="t">
              <a:noAutofit/>
            </a:bodyPr>
            <a:p>
              <a:pPr>
                <a:lnSpc>
                  <a:spcPct val="100000"/>
                </a:lnSpc>
              </a:pPr>
              <a:endParaRPr b="0" lang="en-US" sz="1800" spc="-1" strike="noStrike">
                <a:solidFill>
                  <a:srgbClr val="000000"/>
                </a:solidFill>
                <a:latin typeface="Calibri"/>
                <a:ea typeface="DejaVu Sans"/>
              </a:endParaRPr>
            </a:p>
          </p:txBody>
        </p:sp>
        <p:pic>
          <p:nvPicPr>
            <p:cNvPr id="169" name="Picture 6" descr=""/>
            <p:cNvPicPr/>
            <p:nvPr/>
          </p:nvPicPr>
          <p:blipFill>
            <a:blip r:embed="rId2"/>
            <a:stretch/>
          </p:blipFill>
          <p:spPr>
            <a:xfrm>
              <a:off x="6179760" y="1266120"/>
              <a:ext cx="5619240" cy="4388400"/>
            </a:xfrm>
            <a:prstGeom prst="rect">
              <a:avLst/>
            </a:prstGeom>
            <a:ln w="9525">
              <a:noFill/>
            </a:ln>
          </p:spPr>
        </p:pic>
        <p:cxnSp>
          <p:nvCxnSpPr>
            <p:cNvPr id="170" name="Straight Connector 7"/>
            <p:cNvCxnSpPr/>
            <p:nvPr/>
          </p:nvCxnSpPr>
          <p:spPr>
            <a:xfrm>
              <a:off x="5880240" y="253080"/>
              <a:ext cx="14760" cy="6190560"/>
            </a:xfrm>
            <a:prstGeom prst="straightConnector1">
              <a:avLst/>
            </a:prstGeom>
            <a:ln w="57150">
              <a:solidFill>
                <a:srgbClr val="c00000"/>
              </a:solidFill>
              <a:round/>
            </a:ln>
          </p:spPr>
        </p:cxnSp>
      </p:grpSp>
    </p:spTree>
  </p:cSld>
  <mc:AlternateContent>
    <mc:Choice Requires="p14">
      <p:transition spd="slow" p14:dur="2000"/>
    </mc:Choice>
    <mc:Fallback>
      <p:transition spd="slow"/>
    </mc:Fallback>
  </mc:AlternateContent>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1" name="Rectangle 3"/>
          <p:cNvSpPr/>
          <p:nvPr/>
        </p:nvSpPr>
        <p:spPr>
          <a:xfrm>
            <a:off x="361080" y="311760"/>
            <a:ext cx="11032920" cy="3747240"/>
          </a:xfrm>
          <a:prstGeom prst="rect">
            <a:avLst/>
          </a:prstGeom>
          <a:noFill/>
          <a:ln w="0">
            <a:noFill/>
          </a:ln>
        </p:spPr>
        <p:style>
          <a:lnRef idx="0"/>
          <a:fillRef idx="0"/>
          <a:effectRef idx="0"/>
          <a:fontRef idx="minor"/>
        </p:style>
        <p:txBody>
          <a:bodyPr lIns="90000" rIns="90000" tIns="45000" bIns="45000" anchor="t">
            <a:spAutoFit/>
          </a:bodyPr>
          <a:p>
            <a:pPr algn="just">
              <a:lnSpc>
                <a:spcPct val="100000"/>
              </a:lnSpc>
            </a:pPr>
            <a:r>
              <a:rPr b="1" lang="en-US" sz="2400" spc="-1" strike="noStrike" u="sng">
                <a:solidFill>
                  <a:srgbClr val="000000"/>
                </a:solidFill>
                <a:uFillTx/>
                <a:latin typeface="Calibri"/>
                <a:ea typeface="DejaVu Sans"/>
              </a:rPr>
              <a:t>PARTS OF THE STATOR:-</a:t>
            </a:r>
            <a:endParaRPr b="0" lang="en-US" sz="2400" spc="-1" strike="noStrike">
              <a:solidFill>
                <a:srgbClr val="000000"/>
              </a:solidFill>
              <a:latin typeface="Arial"/>
            </a:endParaRPr>
          </a:p>
          <a:p>
            <a:pPr algn="just">
              <a:lnSpc>
                <a:spcPct val="100000"/>
              </a:lnSpc>
            </a:pPr>
            <a:r>
              <a:rPr b="1" lang="en-US" sz="2400" spc="-1" strike="noStrike" u="sng">
                <a:solidFill>
                  <a:srgbClr val="000000"/>
                </a:solidFill>
                <a:uFillTx/>
                <a:latin typeface="Calibri"/>
                <a:ea typeface="DejaVu Sans"/>
              </a:rPr>
              <a:t>YOKE:</a:t>
            </a:r>
            <a:endParaRPr b="0" lang="en-US" sz="2400" spc="-1" strike="noStrike">
              <a:solidFill>
                <a:srgbClr val="000000"/>
              </a:solidFill>
              <a:latin typeface="Arial"/>
            </a:endParaRPr>
          </a:p>
          <a:p>
            <a:pPr algn="just">
              <a:lnSpc>
                <a:spcPct val="100000"/>
              </a:lnSpc>
            </a:pPr>
            <a:r>
              <a:rPr b="0" lang="en-US" sz="2400" spc="-1" strike="noStrike">
                <a:solidFill>
                  <a:srgbClr val="000000"/>
                </a:solidFill>
                <a:latin typeface="Calibri"/>
                <a:ea typeface="DejaVu Sans"/>
              </a:rPr>
              <a:t>The yoke or outer frame provides coverage to a dc motor. It is made up of </a:t>
            </a:r>
            <a:r>
              <a:rPr b="1" lang="en-US" sz="2400" spc="-1" strike="noStrike">
                <a:solidFill>
                  <a:srgbClr val="000000"/>
                </a:solidFill>
                <a:latin typeface="Calibri"/>
                <a:ea typeface="DejaVu Sans"/>
              </a:rPr>
              <a:t>cast steel</a:t>
            </a:r>
            <a:r>
              <a:rPr b="0" lang="en-US" sz="2400" spc="-1" strike="noStrike">
                <a:solidFill>
                  <a:srgbClr val="000000"/>
                </a:solidFill>
                <a:latin typeface="Calibri"/>
                <a:ea typeface="DejaVu Sans"/>
              </a:rPr>
              <a:t> for large dc motors. And of </a:t>
            </a:r>
            <a:r>
              <a:rPr b="1" lang="en-US" sz="2400" spc="-1" strike="noStrike">
                <a:solidFill>
                  <a:srgbClr val="000000"/>
                </a:solidFill>
                <a:latin typeface="Calibri"/>
                <a:ea typeface="DejaVu Sans"/>
              </a:rPr>
              <a:t>cast iron</a:t>
            </a:r>
            <a:r>
              <a:rPr b="0" lang="en-US" sz="2400" spc="-1" strike="noStrike">
                <a:solidFill>
                  <a:srgbClr val="000000"/>
                </a:solidFill>
                <a:latin typeface="Calibri"/>
                <a:ea typeface="DejaVu Sans"/>
              </a:rPr>
              <a:t> for small dc motors. The yoke is used in DC machines because:</a:t>
            </a:r>
            <a:endParaRPr b="0" lang="en-US" sz="2400" spc="-1" strike="noStrike">
              <a:solidFill>
                <a:srgbClr val="000000"/>
              </a:solidFill>
              <a:latin typeface="Arial"/>
            </a:endParaRPr>
          </a:p>
          <a:p>
            <a:pPr algn="just">
              <a:lnSpc>
                <a:spcPct val="100000"/>
              </a:lnSpc>
            </a:pPr>
            <a:r>
              <a:rPr b="0" lang="en-US" sz="2400" spc="-1" strike="noStrike">
                <a:solidFill>
                  <a:srgbClr val="000000"/>
                </a:solidFill>
                <a:latin typeface="Calibri"/>
                <a:ea typeface="DejaVu Sans"/>
              </a:rPr>
              <a:t>A) It provides mechanical support to poles.</a:t>
            </a:r>
            <a:endParaRPr b="0" lang="en-US" sz="2400" spc="-1" strike="noStrike">
              <a:solidFill>
                <a:srgbClr val="000000"/>
              </a:solidFill>
              <a:latin typeface="Arial"/>
            </a:endParaRPr>
          </a:p>
          <a:p>
            <a:pPr algn="just">
              <a:lnSpc>
                <a:spcPct val="100000"/>
              </a:lnSpc>
            </a:pPr>
            <a:r>
              <a:rPr b="0" lang="en-US" sz="2400" spc="-1" strike="noStrike">
                <a:solidFill>
                  <a:srgbClr val="000000"/>
                </a:solidFill>
                <a:latin typeface="Calibri"/>
                <a:ea typeface="DejaVu Sans"/>
              </a:rPr>
              <a:t>B) Acts as a protective cover against mechanical damage.</a:t>
            </a:r>
            <a:endParaRPr b="0" lang="en-US" sz="2400" spc="-1" strike="noStrike">
              <a:solidFill>
                <a:srgbClr val="000000"/>
              </a:solidFill>
              <a:latin typeface="Arial"/>
            </a:endParaRPr>
          </a:p>
          <a:p>
            <a:pPr algn="just">
              <a:lnSpc>
                <a:spcPct val="100000"/>
              </a:lnSpc>
            </a:pPr>
            <a:r>
              <a:rPr b="0" lang="en-US" sz="2400" spc="-1" strike="noStrike">
                <a:solidFill>
                  <a:srgbClr val="000000"/>
                </a:solidFill>
                <a:latin typeface="Calibri"/>
                <a:ea typeface="DejaVu Sans"/>
              </a:rPr>
              <a:t>C) And provides a passage for the magnetic flux produced by the poles of the machine.</a:t>
            </a:r>
            <a:endParaRPr b="0" lang="en-US" sz="2400" spc="-1" strike="noStrike">
              <a:solidFill>
                <a:srgbClr val="000000"/>
              </a:solidFill>
              <a:latin typeface="Arial"/>
            </a:endParaRPr>
          </a:p>
          <a:p>
            <a:pPr algn="just">
              <a:lnSpc>
                <a:spcPct val="100000"/>
              </a:lnSpc>
            </a:pPr>
            <a:br>
              <a:rPr sz="2400"/>
            </a:br>
            <a:endParaRPr b="0" lang="en-US" sz="2400" spc="-1" strike="noStrike">
              <a:solidFill>
                <a:srgbClr val="000000"/>
              </a:solidFill>
              <a:latin typeface="Arial"/>
            </a:endParaRPr>
          </a:p>
        </p:txBody>
      </p:sp>
      <p:pic>
        <p:nvPicPr>
          <p:cNvPr id="172" name="Picture 1" descr=""/>
          <p:cNvPicPr/>
          <p:nvPr/>
        </p:nvPicPr>
        <p:blipFill>
          <a:blip r:embed="rId1"/>
          <a:stretch/>
        </p:blipFill>
        <p:spPr>
          <a:xfrm>
            <a:off x="3727800" y="3466440"/>
            <a:ext cx="4444560" cy="3278160"/>
          </a:xfrm>
          <a:prstGeom prst="rect">
            <a:avLst/>
          </a:prstGeom>
          <a:ln w="9525">
            <a:noFill/>
          </a:ln>
        </p:spPr>
      </p:pic>
    </p:spTree>
  </p:cSld>
  <mc:AlternateContent>
    <mc:Choice Requires="p14">
      <p:transition spd="slow" p14:dur="2000"/>
    </mc:Choice>
    <mc:Fallback>
      <p:transition spd="slow"/>
    </mc:Fallback>
  </mc:AlternateContent>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3" name="Rectangle 2"/>
          <p:cNvSpPr/>
          <p:nvPr/>
        </p:nvSpPr>
        <p:spPr>
          <a:xfrm>
            <a:off x="417240" y="269640"/>
            <a:ext cx="11314440" cy="3747240"/>
          </a:xfrm>
          <a:prstGeom prst="rect">
            <a:avLst/>
          </a:prstGeom>
          <a:noFill/>
          <a:ln w="0">
            <a:noFill/>
          </a:ln>
        </p:spPr>
        <p:style>
          <a:lnRef idx="0"/>
          <a:fillRef idx="0"/>
          <a:effectRef idx="0"/>
          <a:fontRef idx="minor"/>
        </p:style>
        <p:txBody>
          <a:bodyPr lIns="90000" rIns="90000" tIns="45000" bIns="45000" anchor="t">
            <a:spAutoFit/>
          </a:bodyPr>
          <a:p>
            <a:pPr algn="just">
              <a:lnSpc>
                <a:spcPct val="100000"/>
              </a:lnSpc>
            </a:pPr>
            <a:r>
              <a:rPr b="1" lang="en-US" sz="2400" spc="-1" strike="noStrike" u="sng">
                <a:solidFill>
                  <a:srgbClr val="000000"/>
                </a:solidFill>
                <a:uFillTx/>
                <a:latin typeface="Calibri"/>
                <a:ea typeface="DejaVu Sans"/>
              </a:rPr>
              <a:t>POLE CORE AND POLE SHOE:</a:t>
            </a:r>
            <a:endParaRPr b="0" lang="en-US" sz="2400" spc="-1" strike="noStrike">
              <a:solidFill>
                <a:srgbClr val="000000"/>
              </a:solidFill>
              <a:latin typeface="Arial"/>
            </a:endParaRPr>
          </a:p>
          <a:p>
            <a:pPr algn="just">
              <a:lnSpc>
                <a:spcPct val="100000"/>
              </a:lnSpc>
            </a:pPr>
            <a:r>
              <a:rPr b="0" lang="en-US" sz="2400" spc="-1" strike="noStrike">
                <a:solidFill>
                  <a:srgbClr val="000000"/>
                </a:solidFill>
                <a:latin typeface="Calibri"/>
                <a:ea typeface="DejaVu Sans"/>
              </a:rPr>
              <a:t>Both pole core and pole shoes are made of cast steel. </a:t>
            </a:r>
            <a:endParaRPr b="0" lang="en-US" sz="2400" spc="-1" strike="noStrike">
              <a:solidFill>
                <a:srgbClr val="000000"/>
              </a:solidFill>
              <a:latin typeface="Arial"/>
            </a:endParaRPr>
          </a:p>
          <a:p>
            <a:pPr algn="just">
              <a:lnSpc>
                <a:spcPct val="100000"/>
              </a:lnSpc>
            </a:pPr>
            <a:r>
              <a:rPr b="0" lang="en-US" sz="2400" spc="-1" strike="noStrike">
                <a:solidFill>
                  <a:srgbClr val="000000"/>
                </a:solidFill>
                <a:latin typeface="Calibri"/>
                <a:ea typeface="DejaVu Sans"/>
              </a:rPr>
              <a:t>But pole shoes are laminated as they are close to the armature.</a:t>
            </a:r>
            <a:endParaRPr b="0" lang="en-US" sz="2400" spc="-1" strike="noStrike">
              <a:solidFill>
                <a:srgbClr val="000000"/>
              </a:solidFill>
              <a:latin typeface="Arial"/>
            </a:endParaRPr>
          </a:p>
          <a:p>
            <a:pPr algn="just">
              <a:lnSpc>
                <a:spcPct val="100000"/>
              </a:lnSpc>
            </a:pPr>
            <a:r>
              <a:rPr b="0" lang="en-US" sz="2400" spc="-1" strike="noStrike">
                <a:solidFill>
                  <a:srgbClr val="000000"/>
                </a:solidFill>
                <a:latin typeface="Calibri"/>
                <a:ea typeface="DejaVu Sans"/>
              </a:rPr>
              <a:t>If the load changes during the operation of the DC motor, the armature current changes. As a result the magnetic flux also changes. </a:t>
            </a:r>
            <a:endParaRPr b="0" lang="en-US" sz="2400" spc="-1" strike="noStrike">
              <a:solidFill>
                <a:srgbClr val="000000"/>
              </a:solidFill>
              <a:latin typeface="Arial"/>
            </a:endParaRPr>
          </a:p>
          <a:p>
            <a:pPr algn="just">
              <a:lnSpc>
                <a:spcPct val="100000"/>
              </a:lnSpc>
            </a:pPr>
            <a:r>
              <a:rPr b="0" lang="en-US" sz="2400" spc="-1" strike="noStrike">
                <a:solidFill>
                  <a:srgbClr val="000000"/>
                </a:solidFill>
                <a:latin typeface="Calibri"/>
                <a:ea typeface="DejaVu Sans"/>
              </a:rPr>
              <a:t>This flux links the pole shoe and causes </a:t>
            </a:r>
            <a:r>
              <a:rPr b="1" lang="en-US" sz="2400" spc="-1" strike="noStrike">
                <a:solidFill>
                  <a:srgbClr val="000000"/>
                </a:solidFill>
                <a:latin typeface="Calibri"/>
                <a:ea typeface="DejaVu Sans"/>
              </a:rPr>
              <a:t>eddy current</a:t>
            </a:r>
            <a:r>
              <a:rPr b="0" lang="en-US" sz="2400" spc="-1" strike="noStrike">
                <a:solidFill>
                  <a:srgbClr val="000000"/>
                </a:solidFill>
                <a:latin typeface="Calibri"/>
                <a:ea typeface="DejaVu Sans"/>
              </a:rPr>
              <a:t> to flow. </a:t>
            </a:r>
            <a:endParaRPr b="0" lang="en-US" sz="2400" spc="-1" strike="noStrike">
              <a:solidFill>
                <a:srgbClr val="000000"/>
              </a:solidFill>
              <a:latin typeface="Arial"/>
            </a:endParaRPr>
          </a:p>
          <a:p>
            <a:pPr algn="just">
              <a:lnSpc>
                <a:spcPct val="100000"/>
              </a:lnSpc>
            </a:pPr>
            <a:r>
              <a:rPr b="0" lang="en-US" sz="2400" spc="-1" strike="noStrike">
                <a:solidFill>
                  <a:srgbClr val="000000"/>
                </a:solidFill>
                <a:latin typeface="Calibri"/>
                <a:ea typeface="DejaVu Sans"/>
              </a:rPr>
              <a:t>And to minimize these eddy currents, pole shoes are laminated.</a:t>
            </a:r>
            <a:endParaRPr b="0" lang="en-US" sz="2400" spc="-1" strike="noStrike">
              <a:solidFill>
                <a:srgbClr val="000000"/>
              </a:solidFill>
              <a:latin typeface="Arial"/>
            </a:endParaRPr>
          </a:p>
          <a:p>
            <a:pPr algn="just">
              <a:lnSpc>
                <a:spcPct val="100000"/>
              </a:lnSpc>
            </a:pPr>
            <a:r>
              <a:rPr b="1" lang="en-US" sz="2400" spc="-1" strike="noStrike">
                <a:solidFill>
                  <a:srgbClr val="000000"/>
                </a:solidFill>
                <a:latin typeface="Calibri"/>
                <a:ea typeface="DejaVu Sans"/>
              </a:rPr>
              <a:t>The main purpose of the pole shoe is to spread the flux and reduce the reluctance of the magnetic path</a:t>
            </a:r>
            <a:r>
              <a:rPr b="0" lang="en-US" sz="2400" spc="-1" strike="noStrike">
                <a:solidFill>
                  <a:srgbClr val="000000"/>
                </a:solidFill>
                <a:latin typeface="Calibri"/>
                <a:ea typeface="DejaVu Sans"/>
              </a:rPr>
              <a:t>. </a:t>
            </a:r>
            <a:endParaRPr b="0" lang="en-US" sz="2400" spc="-1" strike="noStrike">
              <a:solidFill>
                <a:srgbClr val="000000"/>
              </a:solidFill>
              <a:latin typeface="Arial"/>
            </a:endParaRPr>
          </a:p>
          <a:p>
            <a:pPr algn="just">
              <a:lnSpc>
                <a:spcPct val="100000"/>
              </a:lnSpc>
            </a:pPr>
            <a:r>
              <a:rPr b="0" lang="en-US" sz="2400" spc="-1" strike="noStrike">
                <a:solidFill>
                  <a:srgbClr val="000000"/>
                </a:solidFill>
                <a:latin typeface="Calibri"/>
                <a:ea typeface="DejaVu Sans"/>
              </a:rPr>
              <a:t>Whereas the pole core is excited with field winding and used to support them.</a:t>
            </a:r>
            <a:endParaRPr b="0" lang="en-US" sz="2400" spc="-1" strike="noStrike">
              <a:solidFill>
                <a:srgbClr val="000000"/>
              </a:solidFill>
              <a:latin typeface="Arial"/>
            </a:endParaRPr>
          </a:p>
        </p:txBody>
      </p:sp>
      <p:pic>
        <p:nvPicPr>
          <p:cNvPr id="174" name="Picture 1" descr=""/>
          <p:cNvPicPr/>
          <p:nvPr/>
        </p:nvPicPr>
        <p:blipFill>
          <a:blip r:embed="rId1"/>
          <a:stretch/>
        </p:blipFill>
        <p:spPr>
          <a:xfrm>
            <a:off x="7187040" y="4263120"/>
            <a:ext cx="2856960" cy="2332800"/>
          </a:xfrm>
          <a:prstGeom prst="rect">
            <a:avLst/>
          </a:prstGeom>
          <a:ln w="9525">
            <a:noFill/>
          </a:ln>
        </p:spPr>
      </p:pic>
    </p:spTree>
  </p:cSld>
  <mc:AlternateContent>
    <mc:Choice Requires="p14">
      <p:transition spd="slow" p14:dur="2000"/>
    </mc:Choice>
    <mc:Fallback>
      <p:transition spd="slow"/>
    </mc:Fallback>
  </mc:AlternateContent>
</p:sld>
</file>

<file path=ppt/slides/slide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5" name="Rectangle 3"/>
          <p:cNvSpPr/>
          <p:nvPr/>
        </p:nvSpPr>
        <p:spPr>
          <a:xfrm>
            <a:off x="572040" y="345240"/>
            <a:ext cx="10625040" cy="2649960"/>
          </a:xfrm>
          <a:prstGeom prst="rect">
            <a:avLst/>
          </a:prstGeom>
          <a:noFill/>
          <a:ln w="0">
            <a:noFill/>
          </a:ln>
        </p:spPr>
        <p:style>
          <a:lnRef idx="0"/>
          <a:fillRef idx="0"/>
          <a:effectRef idx="0"/>
          <a:fontRef idx="minor"/>
        </p:style>
        <p:txBody>
          <a:bodyPr lIns="90000" rIns="90000" tIns="45000" bIns="45000" anchor="t">
            <a:spAutoFit/>
          </a:bodyPr>
          <a:p>
            <a:pPr algn="just">
              <a:lnSpc>
                <a:spcPct val="100000"/>
              </a:lnSpc>
            </a:pPr>
            <a:r>
              <a:rPr b="1" lang="en-US" sz="2400" spc="-1" strike="noStrike" u="sng">
                <a:solidFill>
                  <a:srgbClr val="000000"/>
                </a:solidFill>
                <a:uFillTx/>
                <a:latin typeface="Calibri"/>
                <a:ea typeface="DejaVu Sans"/>
              </a:rPr>
              <a:t>POLE WINDING OR FIELD COILS</a:t>
            </a:r>
            <a:endParaRPr b="0" lang="en-US" sz="2400" spc="-1" strike="noStrike">
              <a:solidFill>
                <a:srgbClr val="000000"/>
              </a:solidFill>
              <a:latin typeface="Arial"/>
            </a:endParaRPr>
          </a:p>
          <a:p>
            <a:pPr algn="just">
              <a:lnSpc>
                <a:spcPct val="100000"/>
              </a:lnSpc>
            </a:pPr>
            <a:r>
              <a:rPr b="0" lang="en-US" sz="2400" spc="-1" strike="noStrike">
                <a:solidFill>
                  <a:srgbClr val="000000"/>
                </a:solidFill>
                <a:latin typeface="Calibri"/>
                <a:ea typeface="DejaVu Sans"/>
              </a:rPr>
              <a:t>The pole winding and field coils consist of copper wire placed in position around the pole core. </a:t>
            </a:r>
            <a:endParaRPr b="0" lang="en-US" sz="2400" spc="-1" strike="noStrike">
              <a:solidFill>
                <a:srgbClr val="000000"/>
              </a:solidFill>
              <a:latin typeface="Arial"/>
            </a:endParaRPr>
          </a:p>
          <a:p>
            <a:pPr algn="just">
              <a:lnSpc>
                <a:spcPct val="100000"/>
              </a:lnSpc>
            </a:pPr>
            <a:r>
              <a:rPr b="0" lang="en-US" sz="2400" spc="-1" strike="noStrike">
                <a:solidFill>
                  <a:srgbClr val="000000"/>
                </a:solidFill>
                <a:latin typeface="Calibri"/>
                <a:ea typeface="DejaVu Sans"/>
              </a:rPr>
              <a:t>When current passes through these coils, they electro-magnetize the pole which produces the magnetic flux. </a:t>
            </a:r>
            <a:endParaRPr b="0" lang="en-US" sz="2400" spc="-1" strike="noStrike">
              <a:solidFill>
                <a:srgbClr val="000000"/>
              </a:solidFill>
              <a:latin typeface="Arial"/>
            </a:endParaRPr>
          </a:p>
          <a:p>
            <a:pPr algn="just">
              <a:lnSpc>
                <a:spcPct val="100000"/>
              </a:lnSpc>
            </a:pPr>
            <a:r>
              <a:rPr b="0" lang="en-US" sz="2400" spc="-1" strike="noStrike">
                <a:solidFill>
                  <a:srgbClr val="000000"/>
                </a:solidFill>
                <a:latin typeface="Calibri"/>
                <a:ea typeface="DejaVu Sans"/>
              </a:rPr>
              <a:t>This flux passes through the rotor and produces a rotating torque as soon as the current starts flowing in the armature of the rotor.</a:t>
            </a:r>
            <a:endParaRPr b="0" lang="en-US" sz="2400" spc="-1" strike="noStrike">
              <a:solidFill>
                <a:srgbClr val="000000"/>
              </a:solidFill>
              <a:latin typeface="Arial"/>
            </a:endParaRPr>
          </a:p>
        </p:txBody>
      </p:sp>
      <p:pic>
        <p:nvPicPr>
          <p:cNvPr id="176" name="Picture 2" descr=""/>
          <p:cNvPicPr/>
          <p:nvPr/>
        </p:nvPicPr>
        <p:blipFill>
          <a:blip r:embed="rId1"/>
          <a:stretch/>
        </p:blipFill>
        <p:spPr>
          <a:xfrm>
            <a:off x="4626720" y="2946600"/>
            <a:ext cx="3728880" cy="3629520"/>
          </a:xfrm>
          <a:prstGeom prst="rect">
            <a:avLst/>
          </a:prstGeom>
          <a:ln w="9525">
            <a:noFill/>
          </a:ln>
        </p:spPr>
      </p:pic>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90" name="Picture 2" descr=""/>
          <p:cNvPicPr/>
          <p:nvPr/>
        </p:nvPicPr>
        <p:blipFill>
          <a:blip r:embed="rId1"/>
          <a:stretch/>
        </p:blipFill>
        <p:spPr>
          <a:xfrm>
            <a:off x="1133640" y="1336320"/>
            <a:ext cx="10302840" cy="4973040"/>
          </a:xfrm>
          <a:prstGeom prst="rect">
            <a:avLst/>
          </a:prstGeom>
          <a:ln w="9525">
            <a:noFill/>
          </a:ln>
        </p:spPr>
      </p:pic>
      <p:sp>
        <p:nvSpPr>
          <p:cNvPr id="91" name="TextBox 2"/>
          <p:cNvSpPr/>
          <p:nvPr/>
        </p:nvSpPr>
        <p:spPr>
          <a:xfrm>
            <a:off x="351720" y="239040"/>
            <a:ext cx="11698920" cy="94284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1" lang="en-US" sz="2800" spc="-1" strike="noStrike">
                <a:solidFill>
                  <a:srgbClr val="000000"/>
                </a:solidFill>
                <a:latin typeface="Calibri"/>
                <a:ea typeface="DejaVu Sans"/>
              </a:rPr>
              <a:t>ELECTRICAL GENERATOR – CONVERTS MECHANICAL ENERGY TO ELECTRICAL ENERGY.</a:t>
            </a:r>
            <a:endParaRPr b="0" lang="en-US" sz="2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7" name="Rectangle 1"/>
          <p:cNvSpPr/>
          <p:nvPr/>
        </p:nvSpPr>
        <p:spPr>
          <a:xfrm>
            <a:off x="276840" y="190800"/>
            <a:ext cx="11328480" cy="2649960"/>
          </a:xfrm>
          <a:prstGeom prst="rect">
            <a:avLst/>
          </a:prstGeom>
          <a:noFill/>
          <a:ln w="0">
            <a:noFill/>
          </a:ln>
        </p:spPr>
        <p:style>
          <a:lnRef idx="0"/>
          <a:fillRef idx="0"/>
          <a:effectRef idx="0"/>
          <a:fontRef idx="minor"/>
        </p:style>
        <p:txBody>
          <a:bodyPr lIns="90000" rIns="90000" tIns="45000" bIns="45000" anchor="t">
            <a:spAutoFit/>
          </a:bodyPr>
          <a:p>
            <a:pPr algn="just">
              <a:lnSpc>
                <a:spcPct val="100000"/>
              </a:lnSpc>
            </a:pPr>
            <a:r>
              <a:rPr b="1" lang="en-US" sz="2400" spc="-1" strike="noStrike" u="sng">
                <a:solidFill>
                  <a:srgbClr val="000000"/>
                </a:solidFill>
                <a:uFillTx/>
                <a:latin typeface="Calibri"/>
                <a:ea typeface="DejaVu Sans"/>
              </a:rPr>
              <a:t>PARTS OF THE ROTOR:-</a:t>
            </a:r>
            <a:endParaRPr b="0" lang="en-US" sz="2400" spc="-1" strike="noStrike">
              <a:solidFill>
                <a:srgbClr val="000000"/>
              </a:solidFill>
              <a:latin typeface="Arial"/>
            </a:endParaRPr>
          </a:p>
          <a:p>
            <a:pPr algn="just">
              <a:lnSpc>
                <a:spcPct val="100000"/>
              </a:lnSpc>
            </a:pPr>
            <a:r>
              <a:rPr b="1" lang="en-US" sz="2400" spc="-1" strike="noStrike">
                <a:solidFill>
                  <a:srgbClr val="000000"/>
                </a:solidFill>
                <a:latin typeface="Calibri"/>
                <a:ea typeface="DejaVu Sans"/>
              </a:rPr>
              <a:t>ARMATURE CORE</a:t>
            </a:r>
            <a:endParaRPr b="0" lang="en-US" sz="2400" spc="-1" strike="noStrike">
              <a:solidFill>
                <a:srgbClr val="000000"/>
              </a:solidFill>
              <a:latin typeface="Arial"/>
            </a:endParaRPr>
          </a:p>
          <a:p>
            <a:pPr lvl="2" marL="914400" indent="-216000" algn="just">
              <a:lnSpc>
                <a:spcPct val="100000"/>
              </a:lnSpc>
              <a:buClr>
                <a:srgbClr val="000000"/>
              </a:buClr>
              <a:buFont typeface="Wingdings" charset="2"/>
              <a:buChar char=""/>
            </a:pPr>
            <a:r>
              <a:rPr b="0" lang="en-US" sz="2400" spc="-1" strike="noStrike">
                <a:solidFill>
                  <a:srgbClr val="000000"/>
                </a:solidFill>
                <a:latin typeface="Calibri"/>
                <a:ea typeface="DejaVu Sans"/>
              </a:rPr>
              <a:t>The armature core is the rotating part of a DC/AC machine. </a:t>
            </a:r>
            <a:endParaRPr b="0" lang="en-US" sz="2400" spc="-1" strike="noStrike">
              <a:solidFill>
                <a:srgbClr val="000000"/>
              </a:solidFill>
              <a:latin typeface="Arial"/>
            </a:endParaRPr>
          </a:p>
          <a:p>
            <a:pPr lvl="2" marL="914400" indent="-216000" algn="just">
              <a:lnSpc>
                <a:spcPct val="100000"/>
              </a:lnSpc>
              <a:buClr>
                <a:srgbClr val="000000"/>
              </a:buClr>
              <a:buFont typeface="Wingdings" charset="2"/>
              <a:buChar char=""/>
            </a:pPr>
            <a:r>
              <a:rPr b="0" lang="en-US" sz="2400" spc="-1" strike="noStrike">
                <a:solidFill>
                  <a:srgbClr val="000000"/>
                </a:solidFill>
                <a:latin typeface="Calibri"/>
                <a:ea typeface="DejaVu Sans"/>
              </a:rPr>
              <a:t>It is made up of </a:t>
            </a:r>
            <a:r>
              <a:rPr b="1" lang="en-US" sz="2400" spc="-1" strike="noStrike">
                <a:solidFill>
                  <a:srgbClr val="000000"/>
                </a:solidFill>
                <a:latin typeface="Calibri"/>
                <a:ea typeface="DejaVu Sans"/>
              </a:rPr>
              <a:t>silicon steel</a:t>
            </a:r>
            <a:r>
              <a:rPr b="0" lang="en-US" sz="2400" spc="-1" strike="noStrike">
                <a:solidFill>
                  <a:srgbClr val="000000"/>
                </a:solidFill>
                <a:latin typeface="Calibri"/>
                <a:ea typeface="DejaVu Sans"/>
              </a:rPr>
              <a:t>. </a:t>
            </a:r>
            <a:endParaRPr b="0" lang="en-US" sz="2400" spc="-1" strike="noStrike">
              <a:solidFill>
                <a:srgbClr val="000000"/>
              </a:solidFill>
              <a:latin typeface="Arial"/>
            </a:endParaRPr>
          </a:p>
          <a:p>
            <a:pPr lvl="2" marL="914400" indent="-216000" algn="just">
              <a:lnSpc>
                <a:spcPct val="100000"/>
              </a:lnSpc>
              <a:buClr>
                <a:srgbClr val="000000"/>
              </a:buClr>
              <a:buFont typeface="Wingdings" charset="2"/>
              <a:buChar char=""/>
            </a:pPr>
            <a:r>
              <a:rPr b="0" lang="en-US" sz="2400" spc="-1" strike="noStrike">
                <a:solidFill>
                  <a:srgbClr val="000000"/>
                </a:solidFill>
                <a:latin typeface="Calibri"/>
                <a:ea typeface="DejaVu Sans"/>
              </a:rPr>
              <a:t>The cylindrical structure is laminated to reduce the eddy current loss. </a:t>
            </a:r>
            <a:endParaRPr b="0" lang="en-US" sz="2400" spc="-1" strike="noStrike">
              <a:solidFill>
                <a:srgbClr val="000000"/>
              </a:solidFill>
              <a:latin typeface="Arial"/>
            </a:endParaRPr>
          </a:p>
          <a:p>
            <a:pPr lvl="2" marL="914400" indent="-216000" algn="just">
              <a:lnSpc>
                <a:spcPct val="100000"/>
              </a:lnSpc>
              <a:buClr>
                <a:srgbClr val="000000"/>
              </a:buClr>
              <a:buFont typeface="Wingdings" charset="2"/>
              <a:buChar char=""/>
            </a:pPr>
            <a:r>
              <a:rPr b="0" lang="en-US" sz="2400" spc="-1" strike="noStrike">
                <a:solidFill>
                  <a:srgbClr val="000000"/>
                </a:solidFill>
                <a:latin typeface="Calibri"/>
                <a:ea typeface="DejaVu Sans"/>
              </a:rPr>
              <a:t>Its main purpose is to offer a low reluctance path to the magnetic flux. </a:t>
            </a:r>
            <a:endParaRPr b="0" lang="en-US" sz="2400" spc="-1" strike="noStrike">
              <a:solidFill>
                <a:srgbClr val="000000"/>
              </a:solidFill>
              <a:latin typeface="Arial"/>
            </a:endParaRPr>
          </a:p>
          <a:p>
            <a:pPr lvl="2" marL="914400" indent="-216000" algn="just">
              <a:lnSpc>
                <a:spcPct val="100000"/>
              </a:lnSpc>
              <a:buClr>
                <a:srgbClr val="000000"/>
              </a:buClr>
              <a:buFont typeface="Wingdings" charset="2"/>
              <a:buChar char=""/>
            </a:pPr>
            <a:r>
              <a:rPr b="0" lang="en-US" sz="2400" spc="-1" strike="noStrike">
                <a:solidFill>
                  <a:srgbClr val="000000"/>
                </a:solidFill>
                <a:latin typeface="Calibri"/>
                <a:ea typeface="DejaVu Sans"/>
              </a:rPr>
              <a:t>And to house the armature conductors.</a:t>
            </a:r>
            <a:endParaRPr b="0" lang="en-US" sz="2400" spc="-1" strike="noStrike">
              <a:solidFill>
                <a:srgbClr val="000000"/>
              </a:solidFill>
              <a:latin typeface="Arial"/>
            </a:endParaRPr>
          </a:p>
        </p:txBody>
      </p:sp>
      <p:pic>
        <p:nvPicPr>
          <p:cNvPr id="178" name="Picture 1" descr=""/>
          <p:cNvPicPr/>
          <p:nvPr/>
        </p:nvPicPr>
        <p:blipFill>
          <a:blip r:embed="rId1"/>
          <a:stretch/>
        </p:blipFill>
        <p:spPr>
          <a:xfrm>
            <a:off x="3784320" y="3211200"/>
            <a:ext cx="4838400" cy="3225600"/>
          </a:xfrm>
          <a:prstGeom prst="rect">
            <a:avLst/>
          </a:prstGeom>
          <a:ln w="9525">
            <a:noFill/>
          </a:ln>
        </p:spPr>
      </p:pic>
    </p:spTree>
  </p:cSld>
  <mc:AlternateContent>
    <mc:Choice Requires="p14">
      <p:transition spd="slow" p14:dur="2000"/>
    </mc:Choice>
    <mc:Fallback>
      <p:transition spd="slow"/>
    </mc:Fallback>
  </mc:AlternateContent>
</p:sld>
</file>

<file path=ppt/slides/slide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9" name="Rectangle 1"/>
          <p:cNvSpPr/>
          <p:nvPr/>
        </p:nvSpPr>
        <p:spPr>
          <a:xfrm>
            <a:off x="248400" y="197280"/>
            <a:ext cx="11652120" cy="301572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1" lang="en-US" sz="2400" spc="-1" strike="noStrike" u="sng">
                <a:solidFill>
                  <a:srgbClr val="000000"/>
                </a:solidFill>
                <a:uFillTx/>
                <a:latin typeface="Calibri"/>
                <a:ea typeface="DejaVu Sans"/>
              </a:rPr>
              <a:t>ARMATURE WINDING</a:t>
            </a:r>
            <a:endParaRPr b="0" lang="en-US" sz="2400" spc="-1" strike="noStrike">
              <a:solidFill>
                <a:srgbClr val="000000"/>
              </a:solidFill>
              <a:latin typeface="Arial"/>
            </a:endParaRPr>
          </a:p>
          <a:p>
            <a:pPr>
              <a:lnSpc>
                <a:spcPct val="100000"/>
              </a:lnSpc>
            </a:pPr>
            <a:r>
              <a:rPr b="0" lang="en-US" sz="2400" spc="-1" strike="noStrike">
                <a:solidFill>
                  <a:srgbClr val="000000"/>
                </a:solidFill>
                <a:latin typeface="Calibri"/>
                <a:ea typeface="DejaVu Sans"/>
              </a:rPr>
              <a:t>Armature </a:t>
            </a:r>
            <a:r>
              <a:rPr b="1" lang="en-US" sz="2400" spc="-1" strike="noStrike">
                <a:solidFill>
                  <a:srgbClr val="000000"/>
                </a:solidFill>
                <a:latin typeface="Calibri"/>
                <a:ea typeface="DejaVu Sans"/>
              </a:rPr>
              <a:t>winding is composed of coils embedded in armature core slots</a:t>
            </a:r>
            <a:r>
              <a:rPr b="0" lang="en-US" sz="2400" spc="-1" strike="noStrike">
                <a:solidFill>
                  <a:srgbClr val="000000"/>
                </a:solidFill>
                <a:latin typeface="Calibri"/>
                <a:ea typeface="DejaVu Sans"/>
              </a:rPr>
              <a:t>. </a:t>
            </a:r>
            <a:endParaRPr b="0" lang="en-US" sz="2400" spc="-1" strike="noStrike">
              <a:solidFill>
                <a:srgbClr val="000000"/>
              </a:solidFill>
              <a:latin typeface="Arial"/>
            </a:endParaRPr>
          </a:p>
          <a:p>
            <a:pPr>
              <a:lnSpc>
                <a:spcPct val="100000"/>
              </a:lnSpc>
            </a:pPr>
            <a:r>
              <a:rPr b="0" lang="en-US" sz="2400" spc="-1" strike="noStrike">
                <a:solidFill>
                  <a:srgbClr val="000000"/>
                </a:solidFill>
                <a:latin typeface="Calibri"/>
                <a:ea typeface="DejaVu Sans"/>
              </a:rPr>
              <a:t>These </a:t>
            </a:r>
            <a:r>
              <a:rPr b="1" lang="en-US" sz="2400" spc="-1" strike="noStrike">
                <a:solidFill>
                  <a:srgbClr val="000000"/>
                </a:solidFill>
                <a:latin typeface="Calibri"/>
                <a:ea typeface="DejaVu Sans"/>
              </a:rPr>
              <a:t>coils are lined next to each other with tough insulating material</a:t>
            </a:r>
            <a:r>
              <a:rPr b="0" lang="en-US" sz="2400" spc="-1" strike="noStrike">
                <a:solidFill>
                  <a:srgbClr val="000000"/>
                </a:solidFill>
                <a:latin typeface="Calibri"/>
                <a:ea typeface="DejaVu Sans"/>
              </a:rPr>
              <a:t>. </a:t>
            </a:r>
            <a:endParaRPr b="0" lang="en-US" sz="2400" spc="-1" strike="noStrike">
              <a:solidFill>
                <a:srgbClr val="000000"/>
              </a:solidFill>
              <a:latin typeface="Arial"/>
            </a:endParaRPr>
          </a:p>
          <a:p>
            <a:pPr>
              <a:lnSpc>
                <a:spcPct val="100000"/>
              </a:lnSpc>
            </a:pPr>
            <a:r>
              <a:rPr b="0" lang="en-US" sz="2400" spc="-1" strike="noStrike">
                <a:solidFill>
                  <a:srgbClr val="000000"/>
                </a:solidFill>
                <a:latin typeface="Calibri"/>
                <a:ea typeface="DejaVu Sans"/>
              </a:rPr>
              <a:t>The </a:t>
            </a:r>
            <a:r>
              <a:rPr b="1" lang="en-US" sz="2400" spc="-1" strike="noStrike">
                <a:solidFill>
                  <a:srgbClr val="000000"/>
                </a:solidFill>
                <a:latin typeface="Calibri"/>
                <a:ea typeface="DejaVu Sans"/>
              </a:rPr>
              <a:t>insulating material prevents the two adjacent coils from a short circuit.</a:t>
            </a:r>
            <a:endParaRPr b="0" lang="en-US" sz="2400" spc="-1" strike="noStrike">
              <a:solidFill>
                <a:srgbClr val="000000"/>
              </a:solidFill>
              <a:latin typeface="Arial"/>
            </a:endParaRPr>
          </a:p>
          <a:p>
            <a:pPr>
              <a:lnSpc>
                <a:spcPct val="100000"/>
              </a:lnSpc>
            </a:pPr>
            <a:r>
              <a:rPr b="0" lang="en-US" sz="2400" spc="-1" strike="noStrike">
                <a:solidFill>
                  <a:srgbClr val="000000"/>
                </a:solidFill>
                <a:latin typeface="Calibri"/>
                <a:ea typeface="DejaVu Sans"/>
              </a:rPr>
              <a:t>Whereas </a:t>
            </a:r>
            <a:r>
              <a:rPr b="1" lang="en-US" sz="2400" spc="-1" strike="noStrike">
                <a:solidFill>
                  <a:srgbClr val="000000"/>
                </a:solidFill>
                <a:latin typeface="Calibri"/>
                <a:ea typeface="DejaVu Sans"/>
              </a:rPr>
              <a:t>the slot insulation is folded over the armature conductor </a:t>
            </a:r>
            <a:r>
              <a:rPr b="0" lang="en-US" sz="2400" spc="-1" strike="noStrike">
                <a:solidFill>
                  <a:srgbClr val="000000"/>
                </a:solidFill>
                <a:latin typeface="Calibri"/>
                <a:ea typeface="DejaVu Sans"/>
              </a:rPr>
              <a:t>and is secured firmly by wood or Fibre wedges. </a:t>
            </a:r>
            <a:endParaRPr b="0" lang="en-US" sz="2400" spc="-1" strike="noStrike">
              <a:solidFill>
                <a:srgbClr val="000000"/>
              </a:solidFill>
              <a:latin typeface="Arial"/>
            </a:endParaRPr>
          </a:p>
          <a:p>
            <a:pPr>
              <a:lnSpc>
                <a:spcPct val="100000"/>
              </a:lnSpc>
            </a:pPr>
            <a:r>
              <a:rPr b="0" lang="en-US" sz="2400" spc="-1" strike="noStrike">
                <a:solidFill>
                  <a:srgbClr val="000000"/>
                </a:solidFill>
                <a:latin typeface="Calibri"/>
                <a:ea typeface="DejaVu Sans"/>
              </a:rPr>
              <a:t>In simple words, it is an arrangement </a:t>
            </a:r>
            <a:r>
              <a:rPr b="1" lang="en-US" sz="2400" spc="-1" strike="noStrike">
                <a:solidFill>
                  <a:srgbClr val="000000"/>
                </a:solidFill>
                <a:latin typeface="Calibri"/>
                <a:ea typeface="DejaVu Sans"/>
              </a:rPr>
              <a:t>of current-carrying conductors that produce EMF </a:t>
            </a:r>
            <a:r>
              <a:rPr b="0" lang="en-US" sz="2400" spc="-1" strike="noStrike">
                <a:solidFill>
                  <a:srgbClr val="000000"/>
                </a:solidFill>
                <a:latin typeface="Calibri"/>
                <a:ea typeface="DejaVu Sans"/>
              </a:rPr>
              <a:t>in the </a:t>
            </a:r>
            <a:r>
              <a:rPr b="1" lang="en-US" sz="2400" spc="-1" strike="noStrike">
                <a:solidFill>
                  <a:srgbClr val="000000"/>
                </a:solidFill>
                <a:latin typeface="Calibri"/>
                <a:ea typeface="DejaVu Sans"/>
              </a:rPr>
              <a:t>machine due to relative motion between the windings and the main field.</a:t>
            </a:r>
            <a:endParaRPr b="0" lang="en-US" sz="2400" spc="-1" strike="noStrike">
              <a:solidFill>
                <a:srgbClr val="000000"/>
              </a:solidFill>
              <a:latin typeface="Arial"/>
            </a:endParaRPr>
          </a:p>
        </p:txBody>
      </p:sp>
      <p:pic>
        <p:nvPicPr>
          <p:cNvPr id="180" name="Picture 1" descr=""/>
          <p:cNvPicPr/>
          <p:nvPr/>
        </p:nvPicPr>
        <p:blipFill>
          <a:blip r:embed="rId1"/>
          <a:stretch/>
        </p:blipFill>
        <p:spPr>
          <a:xfrm>
            <a:off x="4387320" y="3359520"/>
            <a:ext cx="3658680" cy="3280320"/>
          </a:xfrm>
          <a:prstGeom prst="rect">
            <a:avLst/>
          </a:prstGeom>
          <a:ln w="9525">
            <a:noFill/>
          </a:ln>
        </p:spPr>
      </p:pic>
    </p:spTree>
  </p:cSld>
  <mc:AlternateContent>
    <mc:Choice Requires="p14">
      <p:transition spd="slow" p14:dur="2000"/>
    </mc:Choice>
    <mc:Fallback>
      <p:transition spd="slow"/>
    </mc:Fallback>
  </mc:AlternateContent>
</p:sld>
</file>

<file path=ppt/slides/slide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1" name="Rectangle 3"/>
          <p:cNvSpPr/>
          <p:nvPr/>
        </p:nvSpPr>
        <p:spPr>
          <a:xfrm>
            <a:off x="487800" y="457920"/>
            <a:ext cx="11328480" cy="26499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1" lang="en-US" sz="2400" spc="-1" strike="noStrike" u="sng">
                <a:solidFill>
                  <a:srgbClr val="000000"/>
                </a:solidFill>
                <a:uFillTx/>
                <a:latin typeface="Calibri"/>
                <a:ea typeface="DejaVu Sans"/>
              </a:rPr>
              <a:t>COMMUTATOR</a:t>
            </a:r>
            <a:endParaRPr b="0" lang="en-US" sz="2400" spc="-1" strike="noStrike">
              <a:solidFill>
                <a:srgbClr val="000000"/>
              </a:solidFill>
              <a:latin typeface="Arial"/>
            </a:endParaRPr>
          </a:p>
          <a:p>
            <a:pPr>
              <a:lnSpc>
                <a:spcPct val="100000"/>
              </a:lnSpc>
            </a:pPr>
            <a:r>
              <a:rPr b="0" lang="en-US" sz="2400" spc="-1" strike="noStrike">
                <a:solidFill>
                  <a:srgbClr val="000000"/>
                </a:solidFill>
                <a:latin typeface="Calibri"/>
                <a:ea typeface="DejaVu Sans"/>
              </a:rPr>
              <a:t>The commutator contains wedge-shaped hard-drawn copper segments, forming a cylindrical structure. </a:t>
            </a:r>
            <a:endParaRPr b="0" lang="en-US" sz="2400" spc="-1" strike="noStrike">
              <a:solidFill>
                <a:srgbClr val="000000"/>
              </a:solidFill>
              <a:latin typeface="Arial"/>
            </a:endParaRPr>
          </a:p>
          <a:p>
            <a:pPr>
              <a:lnSpc>
                <a:spcPct val="100000"/>
              </a:lnSpc>
            </a:pPr>
            <a:r>
              <a:rPr b="0" lang="en-US" sz="2400" spc="-1" strike="noStrike">
                <a:solidFill>
                  <a:srgbClr val="000000"/>
                </a:solidFill>
                <a:latin typeface="Calibri"/>
                <a:ea typeface="DejaVu Sans"/>
              </a:rPr>
              <a:t>A thin sheet of </a:t>
            </a:r>
            <a:r>
              <a:rPr b="1" lang="en-US" sz="2400" spc="-1" strike="noStrike">
                <a:solidFill>
                  <a:srgbClr val="000000"/>
                </a:solidFill>
                <a:latin typeface="Calibri"/>
                <a:ea typeface="DejaVu Sans"/>
              </a:rPr>
              <a:t>high-quality mica</a:t>
            </a:r>
            <a:r>
              <a:rPr b="0" lang="en-US" sz="2400" spc="-1" strike="noStrike">
                <a:solidFill>
                  <a:srgbClr val="000000"/>
                </a:solidFill>
                <a:latin typeface="Calibri"/>
                <a:ea typeface="DejaVu Sans"/>
              </a:rPr>
              <a:t> insulates the segments from each other.</a:t>
            </a:r>
            <a:endParaRPr b="0" lang="en-US" sz="2400" spc="-1" strike="noStrike">
              <a:solidFill>
                <a:srgbClr val="000000"/>
              </a:solidFill>
              <a:latin typeface="Arial"/>
            </a:endParaRPr>
          </a:p>
          <a:p>
            <a:pPr>
              <a:lnSpc>
                <a:spcPct val="100000"/>
              </a:lnSpc>
            </a:pPr>
            <a:r>
              <a:rPr b="0" lang="en-US" sz="2400" spc="-1" strike="noStrike">
                <a:solidFill>
                  <a:srgbClr val="000000"/>
                </a:solidFill>
                <a:latin typeface="Calibri"/>
                <a:ea typeface="DejaVu Sans"/>
              </a:rPr>
              <a:t>A commutator periodically changes the direction of the current between the rotor and the external circuit.</a:t>
            </a:r>
            <a:endParaRPr b="0" lang="en-US" sz="2400" spc="-1" strike="noStrike">
              <a:solidFill>
                <a:srgbClr val="000000"/>
              </a:solidFill>
              <a:latin typeface="Arial"/>
            </a:endParaRPr>
          </a:p>
          <a:p>
            <a:pPr>
              <a:lnSpc>
                <a:spcPct val="100000"/>
              </a:lnSpc>
            </a:pPr>
            <a:r>
              <a:rPr b="0" lang="en-US" sz="2400" spc="-1" strike="noStrike">
                <a:solidFill>
                  <a:srgbClr val="000000"/>
                </a:solidFill>
                <a:latin typeface="Calibri"/>
                <a:ea typeface="DejaVu Sans"/>
              </a:rPr>
              <a:t> </a:t>
            </a:r>
            <a:r>
              <a:rPr b="0" lang="en-US" sz="2400" spc="-1" strike="noStrike">
                <a:solidFill>
                  <a:srgbClr val="000000"/>
                </a:solidFill>
                <a:latin typeface="Calibri"/>
                <a:ea typeface="DejaVu Sans"/>
              </a:rPr>
              <a:t>Hence, it acts as a switch causing a unidirectional torque in the dc motor.</a:t>
            </a:r>
            <a:endParaRPr b="0" lang="en-US" sz="2400" spc="-1" strike="noStrike">
              <a:solidFill>
                <a:srgbClr val="000000"/>
              </a:solidFill>
              <a:latin typeface="Arial"/>
            </a:endParaRPr>
          </a:p>
        </p:txBody>
      </p:sp>
      <p:pic>
        <p:nvPicPr>
          <p:cNvPr id="182" name="Picture 2" descr=""/>
          <p:cNvPicPr/>
          <p:nvPr/>
        </p:nvPicPr>
        <p:blipFill>
          <a:blip r:embed="rId1"/>
          <a:stretch/>
        </p:blipFill>
        <p:spPr>
          <a:xfrm>
            <a:off x="3346560" y="3530880"/>
            <a:ext cx="4993200" cy="2146680"/>
          </a:xfrm>
          <a:prstGeom prst="rect">
            <a:avLst/>
          </a:prstGeom>
          <a:ln w="9525">
            <a:noFill/>
          </a:ln>
        </p:spPr>
      </p:pic>
    </p:spTree>
  </p:cSld>
  <mc:AlternateContent>
    <mc:Choice Requires="p14">
      <p:transition spd="slow" p14:dur="2000"/>
    </mc:Choice>
    <mc:Fallback>
      <p:transition spd="slow"/>
    </mc:Fallback>
  </mc:AlternateContent>
</p:sld>
</file>

<file path=ppt/slides/slide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3" name="Rectangle 3"/>
          <p:cNvSpPr/>
          <p:nvPr/>
        </p:nvSpPr>
        <p:spPr>
          <a:xfrm>
            <a:off x="515880" y="347400"/>
            <a:ext cx="11046960" cy="350244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1" lang="en-US" sz="2800" spc="-1" strike="noStrike" u="sng">
                <a:solidFill>
                  <a:srgbClr val="000000"/>
                </a:solidFill>
                <a:uFillTx/>
                <a:latin typeface="Calibri"/>
                <a:ea typeface="DejaVu Sans"/>
              </a:rPr>
              <a:t>BRUSHES</a:t>
            </a:r>
            <a:endParaRPr b="0" lang="en-US" sz="2800" spc="-1" strike="noStrike">
              <a:solidFill>
                <a:srgbClr val="000000"/>
              </a:solidFill>
              <a:latin typeface="Arial"/>
            </a:endParaRPr>
          </a:p>
          <a:p>
            <a:pPr>
              <a:lnSpc>
                <a:spcPct val="100000"/>
              </a:lnSpc>
            </a:pPr>
            <a:r>
              <a:rPr b="0" lang="en-US" sz="2800" spc="-1" strike="noStrike">
                <a:solidFill>
                  <a:srgbClr val="000000"/>
                </a:solidFill>
                <a:latin typeface="Calibri"/>
                <a:ea typeface="DejaVu Sans"/>
              </a:rPr>
              <a:t>Brushes are usually made of rectangular carbon blocks housed in brush holders. </a:t>
            </a:r>
            <a:endParaRPr b="0" lang="en-US" sz="2800" spc="-1" strike="noStrike">
              <a:solidFill>
                <a:srgbClr val="000000"/>
              </a:solidFill>
              <a:latin typeface="Arial"/>
            </a:endParaRPr>
          </a:p>
          <a:p>
            <a:pPr>
              <a:lnSpc>
                <a:spcPct val="100000"/>
              </a:lnSpc>
            </a:pPr>
            <a:r>
              <a:rPr b="0" lang="en-US" sz="2800" spc="-1" strike="noStrike">
                <a:solidFill>
                  <a:srgbClr val="000000"/>
                </a:solidFill>
                <a:latin typeface="Calibri"/>
                <a:ea typeface="DejaVu Sans"/>
              </a:rPr>
              <a:t>The function of brushes in DC motors is to supply the current to the commutator from an external dc source.</a:t>
            </a:r>
            <a:endParaRPr b="0" lang="en-US" sz="2800" spc="-1" strike="noStrike">
              <a:solidFill>
                <a:srgbClr val="000000"/>
              </a:solidFill>
              <a:latin typeface="Arial"/>
            </a:endParaRPr>
          </a:p>
          <a:p>
            <a:pPr>
              <a:lnSpc>
                <a:spcPct val="100000"/>
              </a:lnSpc>
            </a:pPr>
            <a:endParaRPr b="0" lang="en-US" sz="2800" spc="-1" strike="noStrike">
              <a:solidFill>
                <a:srgbClr val="000000"/>
              </a:solidFill>
              <a:latin typeface="Arial"/>
            </a:endParaRPr>
          </a:p>
          <a:p>
            <a:pPr>
              <a:lnSpc>
                <a:spcPct val="100000"/>
              </a:lnSpc>
            </a:pPr>
            <a:r>
              <a:rPr b="0" lang="en-US" sz="2800" spc="-1" strike="noStrike">
                <a:solidFill>
                  <a:srgbClr val="000000"/>
                </a:solidFill>
                <a:latin typeface="Calibri"/>
                <a:ea typeface="DejaVu Sans"/>
              </a:rPr>
              <a:t>Whereas the function of the brushes in a </a:t>
            </a:r>
            <a:r>
              <a:rPr b="1" lang="en-US" sz="2800" spc="-1" strike="noStrike">
                <a:solidFill>
                  <a:srgbClr val="000000"/>
                </a:solidFill>
                <a:latin typeface="Calibri"/>
                <a:ea typeface="DejaVu Sans"/>
              </a:rPr>
              <a:t>DC generator</a:t>
            </a:r>
            <a:r>
              <a:rPr b="0" lang="en-US" sz="2800" spc="-1" strike="noStrike">
                <a:solidFill>
                  <a:srgbClr val="000000"/>
                </a:solidFill>
                <a:latin typeface="Calibri"/>
                <a:ea typeface="DejaVu Sans"/>
              </a:rPr>
              <a:t> is to collect the current from the commutator and supply it to the external load circuit.</a:t>
            </a:r>
            <a:endParaRPr b="0" lang="en-US" sz="2800" spc="-1" strike="noStrike">
              <a:solidFill>
                <a:srgbClr val="000000"/>
              </a:solidFill>
              <a:latin typeface="Arial"/>
            </a:endParaRPr>
          </a:p>
        </p:txBody>
      </p:sp>
      <p:pic>
        <p:nvPicPr>
          <p:cNvPr id="184" name="Picture 2" descr=""/>
          <p:cNvPicPr/>
          <p:nvPr/>
        </p:nvPicPr>
        <p:blipFill>
          <a:blip r:embed="rId1"/>
          <a:stretch/>
        </p:blipFill>
        <p:spPr>
          <a:xfrm>
            <a:off x="4500000" y="3991320"/>
            <a:ext cx="3700800" cy="2639520"/>
          </a:xfrm>
          <a:prstGeom prst="rect">
            <a:avLst/>
          </a:prstGeom>
          <a:ln w="9525">
            <a:noFill/>
          </a:ln>
        </p:spPr>
      </p:pic>
    </p:spTree>
  </p:cSld>
  <mc:AlternateContent>
    <mc:Choice Requires="p14">
      <p:transition spd="slow" p14:dur="2000"/>
    </mc:Choice>
    <mc:Fallback>
      <p:transition spd="slow"/>
    </mc:Fallback>
  </mc:AlternateContent>
</p:sld>
</file>

<file path=ppt/slides/slide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185" name="Group 7"/>
          <p:cNvGrpSpPr/>
          <p:nvPr/>
        </p:nvGrpSpPr>
        <p:grpSpPr>
          <a:xfrm>
            <a:off x="192240" y="186120"/>
            <a:ext cx="11624040" cy="6516360"/>
            <a:chOff x="192240" y="186120"/>
            <a:chExt cx="11624040" cy="6516360"/>
          </a:xfrm>
        </p:grpSpPr>
        <p:sp>
          <p:nvSpPr>
            <p:cNvPr id="186" name="Rectangle 3"/>
            <p:cNvSpPr/>
            <p:nvPr/>
          </p:nvSpPr>
          <p:spPr>
            <a:xfrm>
              <a:off x="192240" y="186120"/>
              <a:ext cx="11624040" cy="2222640"/>
            </a:xfrm>
            <a:prstGeom prst="rect">
              <a:avLst/>
            </a:prstGeom>
            <a:noFill/>
            <a:ln w="0">
              <a:noFill/>
            </a:ln>
          </p:spPr>
          <p:style>
            <a:lnRef idx="0"/>
            <a:fillRef idx="0"/>
            <a:effectRef idx="0"/>
            <a:fontRef idx="minor"/>
          </p:style>
          <p:txBody>
            <a:bodyPr lIns="90000" rIns="90000" tIns="45000" bIns="45000" anchor="t">
              <a:spAutoFit/>
            </a:bodyPr>
            <a:p>
              <a:pPr algn="just">
                <a:lnSpc>
                  <a:spcPct val="100000"/>
                </a:lnSpc>
              </a:pPr>
              <a:r>
                <a:rPr b="1" lang="en-US" sz="2800" spc="-1" strike="noStrike" u="sng">
                  <a:solidFill>
                    <a:srgbClr val="000000"/>
                  </a:solidFill>
                  <a:uFillTx/>
                  <a:latin typeface="Calibri"/>
                  <a:ea typeface="DejaVu Sans"/>
                </a:rPr>
                <a:t>WORKING OF DC MOTOR</a:t>
              </a:r>
              <a:endParaRPr b="0" lang="en-US" sz="2800" spc="-1" strike="noStrike">
                <a:solidFill>
                  <a:srgbClr val="000000"/>
                </a:solidFill>
                <a:latin typeface="Arial"/>
              </a:endParaRPr>
            </a:p>
            <a:p>
              <a:pPr algn="just">
                <a:lnSpc>
                  <a:spcPct val="100000"/>
                </a:lnSpc>
              </a:pPr>
              <a:r>
                <a:rPr b="0" lang="en-US" sz="2800" spc="-1" strike="noStrike">
                  <a:solidFill>
                    <a:srgbClr val="000000"/>
                  </a:solidFill>
                  <a:latin typeface="Calibri"/>
                  <a:ea typeface="DejaVu Sans"/>
                </a:rPr>
                <a:t>The working principle of a DC motor requires magnetic flux and a current-carrying conductor. </a:t>
              </a:r>
              <a:endParaRPr b="0" lang="en-US" sz="2800" spc="-1" strike="noStrike">
                <a:solidFill>
                  <a:srgbClr val="000000"/>
                </a:solidFill>
                <a:latin typeface="Arial"/>
              </a:endParaRPr>
            </a:p>
            <a:p>
              <a:pPr algn="just">
                <a:lnSpc>
                  <a:spcPct val="100000"/>
                </a:lnSpc>
              </a:pPr>
              <a:r>
                <a:rPr b="0" lang="en-US" sz="2800" spc="-1" strike="noStrike">
                  <a:solidFill>
                    <a:srgbClr val="000000"/>
                  </a:solidFill>
                  <a:latin typeface="Calibri"/>
                  <a:ea typeface="DejaVu Sans"/>
                </a:rPr>
                <a:t>Consider a coil carrying DC current through commutator and brushes. These commutator segments rotate freely about its axis.</a:t>
              </a:r>
              <a:endParaRPr b="0" lang="en-US" sz="2800" spc="-1" strike="noStrike">
                <a:solidFill>
                  <a:srgbClr val="000000"/>
                </a:solidFill>
                <a:latin typeface="Arial"/>
              </a:endParaRPr>
            </a:p>
          </p:txBody>
        </p:sp>
        <p:pic>
          <p:nvPicPr>
            <p:cNvPr id="187" name="Picture 2" descr=""/>
            <p:cNvPicPr/>
            <p:nvPr/>
          </p:nvPicPr>
          <p:blipFill>
            <a:blip r:embed="rId1"/>
            <a:stretch/>
          </p:blipFill>
          <p:spPr>
            <a:xfrm>
              <a:off x="394920" y="2428920"/>
              <a:ext cx="4373640" cy="4273560"/>
            </a:xfrm>
            <a:prstGeom prst="rect">
              <a:avLst/>
            </a:prstGeom>
            <a:ln w="9525">
              <a:noFill/>
            </a:ln>
          </p:spPr>
        </p:pic>
        <p:pic>
          <p:nvPicPr>
            <p:cNvPr id="188" name="Picture 4" descr="What is the principle of an electric motor? - Q&amp;A"/>
            <p:cNvPicPr/>
            <p:nvPr/>
          </p:nvPicPr>
          <p:blipFill>
            <a:blip r:embed="rId2"/>
            <a:stretch/>
          </p:blipFill>
          <p:spPr>
            <a:xfrm>
              <a:off x="5048280" y="2476080"/>
              <a:ext cx="6289560" cy="3915720"/>
            </a:xfrm>
            <a:prstGeom prst="rect">
              <a:avLst/>
            </a:prstGeom>
            <a:ln w="0">
              <a:noFill/>
            </a:ln>
          </p:spPr>
        </p:pic>
        <p:sp>
          <p:nvSpPr>
            <p:cNvPr id="189" name="Rectangle 6"/>
            <p:cNvSpPr/>
            <p:nvPr/>
          </p:nvSpPr>
          <p:spPr>
            <a:xfrm>
              <a:off x="10368000" y="2307240"/>
              <a:ext cx="1349640" cy="857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1800" spc="-1" strike="noStrike">
                <a:solidFill>
                  <a:schemeClr val="lt1"/>
                </a:solidFill>
                <a:latin typeface="Calibri"/>
                <a:ea typeface="DejaVu Sans"/>
              </a:endParaRPr>
            </a:p>
          </p:txBody>
        </p:sp>
      </p:grpSp>
    </p:spTree>
  </p:cSld>
  <mc:AlternateContent>
    <mc:Choice Requires="p14">
      <p:transition spd="slow" p14:dur="2000"/>
    </mc:Choice>
    <mc:Fallback>
      <p:transition spd="slow"/>
    </mc:Fallback>
  </mc:AlternateContent>
</p:sld>
</file>

<file path=ppt/slides/slide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0" name="AutoShape 2"/>
          <p:cNvSpPr/>
          <p:nvPr/>
        </p:nvSpPr>
        <p:spPr>
          <a:xfrm>
            <a:off x="155520" y="-144360"/>
            <a:ext cx="304200" cy="304200"/>
          </a:xfrm>
          <a:prstGeom prst="rect">
            <a:avLst/>
          </a:prstGeom>
          <a:noFill/>
          <a:ln w="0">
            <a:noFill/>
          </a:ln>
        </p:spPr>
        <p:style>
          <a:lnRef idx="0"/>
          <a:fillRef idx="0"/>
          <a:effectRef idx="0"/>
          <a:fontRef idx="minor"/>
        </p:style>
        <p:txBody>
          <a:bodyPr numCol="1" spcCol="0" lIns="90000" rIns="90000" tIns="45000" bIns="45000" anchor="t">
            <a:noAutofit/>
          </a:bodyPr>
          <a:p>
            <a:pPr>
              <a:lnSpc>
                <a:spcPct val="100000"/>
              </a:lnSpc>
            </a:pPr>
            <a:endParaRPr b="0" lang="en-US" sz="1800" spc="-1" strike="noStrike">
              <a:solidFill>
                <a:srgbClr val="000000"/>
              </a:solidFill>
              <a:latin typeface="Calibri"/>
              <a:ea typeface="DejaVu Sans"/>
            </a:endParaRPr>
          </a:p>
        </p:txBody>
      </p:sp>
      <p:pic>
        <p:nvPicPr>
          <p:cNvPr id="191" name="Picture 3" descr=""/>
          <p:cNvPicPr/>
          <p:nvPr/>
        </p:nvPicPr>
        <p:blipFill>
          <a:blip r:embed="rId1"/>
          <a:stretch/>
        </p:blipFill>
        <p:spPr>
          <a:xfrm>
            <a:off x="2349360" y="1960560"/>
            <a:ext cx="6428160" cy="4496760"/>
          </a:xfrm>
          <a:prstGeom prst="rect">
            <a:avLst/>
          </a:prstGeom>
          <a:ln w="9525">
            <a:noFill/>
          </a:ln>
        </p:spPr>
      </p:pic>
      <p:sp>
        <p:nvSpPr>
          <p:cNvPr id="192" name="Rectangle 3"/>
          <p:cNvSpPr/>
          <p:nvPr/>
        </p:nvSpPr>
        <p:spPr>
          <a:xfrm>
            <a:off x="347040" y="176400"/>
            <a:ext cx="11469240" cy="2284200"/>
          </a:xfrm>
          <a:prstGeom prst="rect">
            <a:avLst/>
          </a:prstGeom>
          <a:noFill/>
          <a:ln w="0">
            <a:noFill/>
          </a:ln>
        </p:spPr>
        <p:style>
          <a:lnRef idx="0"/>
          <a:fillRef idx="0"/>
          <a:effectRef idx="0"/>
          <a:fontRef idx="minor"/>
        </p:style>
        <p:txBody>
          <a:bodyPr lIns="90000" rIns="90000" tIns="45000" bIns="45000" anchor="t">
            <a:spAutoFit/>
          </a:bodyPr>
          <a:p>
            <a:pPr algn="just">
              <a:lnSpc>
                <a:spcPct val="100000"/>
              </a:lnSpc>
            </a:pPr>
            <a:r>
              <a:rPr b="1" lang="en-US" sz="2400" spc="-1" strike="noStrike">
                <a:solidFill>
                  <a:srgbClr val="000000"/>
                </a:solidFill>
                <a:latin typeface="Calibri"/>
                <a:ea typeface="DejaVu Sans"/>
              </a:rPr>
              <a:t>FLEMING’S LEFT-HAND RULE </a:t>
            </a:r>
            <a:endParaRPr b="0" lang="en-US" sz="2400" spc="-1" strike="noStrike">
              <a:solidFill>
                <a:srgbClr val="000000"/>
              </a:solidFill>
              <a:latin typeface="Arial"/>
            </a:endParaRPr>
          </a:p>
          <a:p>
            <a:pPr algn="just">
              <a:lnSpc>
                <a:spcPct val="100000"/>
              </a:lnSpc>
            </a:pPr>
            <a:r>
              <a:rPr b="0" lang="en-US" sz="2400" spc="-1" strike="noStrike">
                <a:solidFill>
                  <a:srgbClr val="000000"/>
                </a:solidFill>
                <a:latin typeface="Calibri"/>
                <a:ea typeface="DejaVu Sans"/>
              </a:rPr>
              <a:t>If you stretch the index finger, middle finger, and thumb of the left hand mutually perpendicular to each other. </a:t>
            </a:r>
            <a:endParaRPr b="0" lang="en-US" sz="2400" spc="-1" strike="noStrike">
              <a:solidFill>
                <a:srgbClr val="000000"/>
              </a:solidFill>
              <a:latin typeface="Arial"/>
            </a:endParaRPr>
          </a:p>
          <a:p>
            <a:pPr algn="just">
              <a:lnSpc>
                <a:spcPct val="100000"/>
              </a:lnSpc>
            </a:pPr>
            <a:r>
              <a:rPr b="0" lang="en-US" sz="2400" spc="-1" strike="noStrike">
                <a:solidFill>
                  <a:srgbClr val="000000"/>
                </a:solidFill>
                <a:latin typeface="Calibri"/>
                <a:ea typeface="DejaVu Sans"/>
              </a:rPr>
              <a:t>If the </a:t>
            </a:r>
            <a:r>
              <a:rPr b="1" lang="en-US" sz="2400" spc="-1" strike="noStrike">
                <a:solidFill>
                  <a:srgbClr val="000000"/>
                </a:solidFill>
                <a:latin typeface="Calibri"/>
                <a:ea typeface="DejaVu Sans"/>
              </a:rPr>
              <a:t>index finger </a:t>
            </a:r>
            <a:r>
              <a:rPr b="0" lang="en-US" sz="2400" spc="-1" strike="noStrike">
                <a:solidFill>
                  <a:srgbClr val="000000"/>
                </a:solidFill>
                <a:latin typeface="Calibri"/>
                <a:ea typeface="DejaVu Sans"/>
              </a:rPr>
              <a:t>indicates the </a:t>
            </a:r>
            <a:r>
              <a:rPr b="1" lang="en-US" sz="2400" spc="-1" strike="noStrike">
                <a:solidFill>
                  <a:srgbClr val="000000"/>
                </a:solidFill>
                <a:latin typeface="Calibri"/>
                <a:ea typeface="DejaVu Sans"/>
              </a:rPr>
              <a:t>direction of the magnetic field</a:t>
            </a:r>
            <a:r>
              <a:rPr b="0" lang="en-US" sz="2400" spc="-1" strike="noStrike">
                <a:solidFill>
                  <a:srgbClr val="000000"/>
                </a:solidFill>
                <a:latin typeface="Calibri"/>
                <a:ea typeface="DejaVu Sans"/>
              </a:rPr>
              <a:t>, the </a:t>
            </a:r>
            <a:r>
              <a:rPr b="1" lang="en-US" sz="2400" spc="-1" strike="noStrike">
                <a:solidFill>
                  <a:srgbClr val="000000"/>
                </a:solidFill>
                <a:latin typeface="Calibri"/>
                <a:ea typeface="DejaVu Sans"/>
              </a:rPr>
              <a:t>middle finger </a:t>
            </a:r>
            <a:r>
              <a:rPr b="0" lang="en-US" sz="2400" spc="-1" strike="noStrike">
                <a:solidFill>
                  <a:srgbClr val="000000"/>
                </a:solidFill>
                <a:latin typeface="Calibri"/>
                <a:ea typeface="DejaVu Sans"/>
              </a:rPr>
              <a:t>indicates the </a:t>
            </a:r>
            <a:r>
              <a:rPr b="1" lang="en-US" sz="2400" spc="-1" strike="noStrike">
                <a:solidFill>
                  <a:srgbClr val="000000"/>
                </a:solidFill>
                <a:latin typeface="Calibri"/>
                <a:ea typeface="DejaVu Sans"/>
              </a:rPr>
              <a:t>direction of current through the conductor</a:t>
            </a:r>
            <a:r>
              <a:rPr b="0" lang="en-US" sz="2400" spc="-1" strike="noStrike">
                <a:solidFill>
                  <a:srgbClr val="000000"/>
                </a:solidFill>
                <a:latin typeface="Calibri"/>
                <a:ea typeface="DejaVu Sans"/>
              </a:rPr>
              <a:t>, then the </a:t>
            </a:r>
            <a:r>
              <a:rPr b="1" lang="en-US" sz="2400" spc="-1" strike="noStrike">
                <a:solidFill>
                  <a:srgbClr val="000000"/>
                </a:solidFill>
                <a:latin typeface="Calibri"/>
                <a:ea typeface="DejaVu Sans"/>
              </a:rPr>
              <a:t>thumb</a:t>
            </a:r>
            <a:r>
              <a:rPr b="0" lang="en-US" sz="2400" spc="-1" strike="noStrike">
                <a:solidFill>
                  <a:srgbClr val="000000"/>
                </a:solidFill>
                <a:latin typeface="Calibri"/>
                <a:ea typeface="DejaVu Sans"/>
              </a:rPr>
              <a:t> will indicate the direction of </a:t>
            </a:r>
            <a:r>
              <a:rPr b="1" lang="en-US" sz="2400" spc="-1" strike="noStrike">
                <a:solidFill>
                  <a:srgbClr val="000000"/>
                </a:solidFill>
                <a:latin typeface="Calibri"/>
                <a:ea typeface="DejaVu Sans"/>
              </a:rPr>
              <a:t>force acting on the conductor</a:t>
            </a:r>
            <a:r>
              <a:rPr b="0" lang="en-US" sz="2400" spc="-1" strike="noStrike">
                <a:solidFill>
                  <a:srgbClr val="000000"/>
                </a:solidFill>
                <a:latin typeface="Calibri"/>
                <a:ea typeface="DejaVu Sans"/>
              </a:rPr>
              <a:t>.</a:t>
            </a:r>
            <a:endParaRPr b="0" lang="en-US" sz="2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3" name="Rectangle 3"/>
          <p:cNvSpPr/>
          <p:nvPr/>
        </p:nvSpPr>
        <p:spPr>
          <a:xfrm>
            <a:off x="220320" y="168840"/>
            <a:ext cx="11666160" cy="6426360"/>
          </a:xfrm>
          <a:prstGeom prst="rect">
            <a:avLst/>
          </a:prstGeom>
          <a:noFill/>
          <a:ln w="0">
            <a:noFill/>
          </a:ln>
        </p:spPr>
        <p:style>
          <a:lnRef idx="0"/>
          <a:fillRef idx="0"/>
          <a:effectRef idx="0"/>
          <a:fontRef idx="minor"/>
        </p:style>
        <p:txBody>
          <a:bodyPr lIns="90000" rIns="90000" tIns="45000" bIns="45000" anchor="t">
            <a:spAutoFit/>
          </a:bodyPr>
          <a:p>
            <a:pPr algn="just">
              <a:lnSpc>
                <a:spcPct val="100000"/>
              </a:lnSpc>
            </a:pPr>
            <a:r>
              <a:rPr b="0" lang="en-US" sz="3200" spc="-1" strike="noStrike">
                <a:solidFill>
                  <a:srgbClr val="000000"/>
                </a:solidFill>
                <a:latin typeface="Calibri"/>
                <a:ea typeface="DejaVu Sans"/>
              </a:rPr>
              <a:t>The </a:t>
            </a:r>
            <a:r>
              <a:rPr b="1" lang="en-US" sz="3200" spc="-1" strike="noStrike">
                <a:solidFill>
                  <a:srgbClr val="000000"/>
                </a:solidFill>
                <a:latin typeface="Calibri"/>
                <a:ea typeface="DejaVu Sans"/>
              </a:rPr>
              <a:t>commutator segment which comes in contact with the left brush gets positive polarity </a:t>
            </a:r>
            <a:r>
              <a:rPr b="0" lang="en-US" sz="3200" spc="-1" strike="noStrike">
                <a:solidFill>
                  <a:srgbClr val="000000"/>
                </a:solidFill>
                <a:latin typeface="Calibri"/>
                <a:ea typeface="DejaVu Sans"/>
              </a:rPr>
              <a:t>while the </a:t>
            </a:r>
            <a:r>
              <a:rPr b="1" lang="en-US" sz="3200" spc="-1" strike="noStrike">
                <a:solidFill>
                  <a:srgbClr val="000000"/>
                </a:solidFill>
                <a:latin typeface="Calibri"/>
                <a:ea typeface="DejaVu Sans"/>
              </a:rPr>
              <a:t>right one gets negative polarity. This leads to the flow of current in the coil.</a:t>
            </a:r>
            <a:endParaRPr b="0" lang="en-US" sz="3200" spc="-1" strike="noStrike">
              <a:solidFill>
                <a:srgbClr val="000000"/>
              </a:solidFill>
              <a:latin typeface="Arial"/>
            </a:endParaRPr>
          </a:p>
          <a:p>
            <a:pPr algn="just">
              <a:lnSpc>
                <a:spcPct val="100000"/>
              </a:lnSpc>
            </a:pPr>
            <a:r>
              <a:rPr b="0" lang="en-US" sz="3200" spc="-1" strike="noStrike">
                <a:solidFill>
                  <a:srgbClr val="000000"/>
                </a:solidFill>
                <a:latin typeface="Calibri"/>
                <a:ea typeface="DejaVu Sans"/>
              </a:rPr>
              <a:t>By </a:t>
            </a:r>
            <a:r>
              <a:rPr b="1" lang="en-US" sz="3200" spc="-1" strike="noStrike">
                <a:solidFill>
                  <a:srgbClr val="000000"/>
                </a:solidFill>
                <a:latin typeface="Calibri"/>
                <a:ea typeface="DejaVu Sans"/>
              </a:rPr>
              <a:t>applying Fleming’s Left-Hand Rule</a:t>
            </a:r>
            <a:r>
              <a:rPr b="0" lang="en-US" sz="3200" spc="-1" strike="noStrike">
                <a:solidFill>
                  <a:srgbClr val="000000"/>
                </a:solidFill>
                <a:latin typeface="Calibri"/>
                <a:ea typeface="DejaVu Sans"/>
              </a:rPr>
              <a:t>, the </a:t>
            </a:r>
            <a:r>
              <a:rPr b="1" lang="en-US" sz="3200" spc="-1" strike="noStrike">
                <a:solidFill>
                  <a:srgbClr val="000000"/>
                </a:solidFill>
                <a:latin typeface="Calibri"/>
                <a:ea typeface="DejaVu Sans"/>
              </a:rPr>
              <a:t>conductor on the left side </a:t>
            </a:r>
            <a:r>
              <a:rPr b="0" lang="en-US" sz="3200" spc="-1" strike="noStrike">
                <a:solidFill>
                  <a:srgbClr val="000000"/>
                </a:solidFill>
                <a:latin typeface="Calibri"/>
                <a:ea typeface="DejaVu Sans"/>
              </a:rPr>
              <a:t>always experiences </a:t>
            </a:r>
            <a:r>
              <a:rPr b="1" lang="en-US" sz="3200" spc="-1" strike="noStrike">
                <a:solidFill>
                  <a:srgbClr val="000000"/>
                </a:solidFill>
                <a:latin typeface="Calibri"/>
                <a:ea typeface="DejaVu Sans"/>
              </a:rPr>
              <a:t>a force in an upward direction </a:t>
            </a:r>
            <a:r>
              <a:rPr b="0" lang="en-US" sz="3200" spc="-1" strike="noStrike">
                <a:solidFill>
                  <a:srgbClr val="000000"/>
                </a:solidFill>
                <a:latin typeface="Calibri"/>
                <a:ea typeface="DejaVu Sans"/>
              </a:rPr>
              <a:t>while the </a:t>
            </a:r>
            <a:r>
              <a:rPr b="1" lang="en-US" sz="3200" spc="-1" strike="noStrike">
                <a:solidFill>
                  <a:srgbClr val="000000"/>
                </a:solidFill>
                <a:latin typeface="Calibri"/>
                <a:ea typeface="DejaVu Sans"/>
              </a:rPr>
              <a:t>conductor on the right side experiences </a:t>
            </a:r>
            <a:r>
              <a:rPr b="0" lang="en-US" sz="3200" spc="-1" strike="noStrike">
                <a:solidFill>
                  <a:srgbClr val="000000"/>
                </a:solidFill>
                <a:latin typeface="Calibri"/>
                <a:ea typeface="DejaVu Sans"/>
              </a:rPr>
              <a:t>a </a:t>
            </a:r>
            <a:r>
              <a:rPr b="1" lang="en-US" sz="3200" spc="-1" strike="noStrike">
                <a:solidFill>
                  <a:srgbClr val="000000"/>
                </a:solidFill>
                <a:latin typeface="Calibri"/>
                <a:ea typeface="DejaVu Sans"/>
              </a:rPr>
              <a:t>downward force</a:t>
            </a:r>
            <a:r>
              <a:rPr b="0" lang="en-US" sz="3200" spc="-1" strike="noStrike">
                <a:solidFill>
                  <a:srgbClr val="000000"/>
                </a:solidFill>
                <a:latin typeface="Calibri"/>
                <a:ea typeface="DejaVu Sans"/>
              </a:rPr>
              <a:t>. </a:t>
            </a:r>
            <a:endParaRPr b="0" lang="en-US" sz="3200" spc="-1" strike="noStrike">
              <a:solidFill>
                <a:srgbClr val="000000"/>
              </a:solidFill>
              <a:latin typeface="Arial"/>
            </a:endParaRPr>
          </a:p>
          <a:p>
            <a:pPr algn="just">
              <a:lnSpc>
                <a:spcPct val="100000"/>
              </a:lnSpc>
            </a:pPr>
            <a:r>
              <a:rPr b="0" lang="en-US" sz="3200" spc="-1" strike="noStrike">
                <a:solidFill>
                  <a:srgbClr val="000000"/>
                </a:solidFill>
                <a:latin typeface="Calibri"/>
                <a:ea typeface="DejaVu Sans"/>
              </a:rPr>
              <a:t>Hence, a unidirectional torque is achieved in dc motors.</a:t>
            </a:r>
            <a:endParaRPr b="0" lang="en-US" sz="3200" spc="-1" strike="noStrike">
              <a:solidFill>
                <a:srgbClr val="000000"/>
              </a:solidFill>
              <a:latin typeface="Arial"/>
            </a:endParaRPr>
          </a:p>
          <a:p>
            <a:pPr algn="just">
              <a:lnSpc>
                <a:spcPct val="100000"/>
              </a:lnSpc>
            </a:pPr>
            <a:endParaRPr b="0" lang="en-US" sz="3200" spc="-1" strike="noStrike">
              <a:solidFill>
                <a:srgbClr val="000000"/>
              </a:solidFill>
              <a:latin typeface="Arial"/>
            </a:endParaRPr>
          </a:p>
          <a:p>
            <a:pPr algn="just">
              <a:lnSpc>
                <a:spcPct val="100000"/>
              </a:lnSpc>
            </a:pPr>
            <a:r>
              <a:rPr b="1" lang="en-US" sz="3200" spc="-1" strike="noStrike" u="sng">
                <a:solidFill>
                  <a:srgbClr val="000000"/>
                </a:solidFill>
                <a:uFillTx/>
                <a:latin typeface="Calibri"/>
                <a:ea typeface="DejaVu Sans"/>
              </a:rPr>
              <a:t>BACK EMF</a:t>
            </a:r>
            <a:endParaRPr b="0" lang="en-US" sz="3200" spc="-1" strike="noStrike">
              <a:solidFill>
                <a:srgbClr val="000000"/>
              </a:solidFill>
              <a:latin typeface="Arial"/>
            </a:endParaRPr>
          </a:p>
          <a:p>
            <a:pPr algn="just">
              <a:lnSpc>
                <a:spcPct val="100000"/>
              </a:lnSpc>
            </a:pPr>
            <a:r>
              <a:rPr b="0" lang="en-US" sz="3200" spc="-1" strike="noStrike">
                <a:solidFill>
                  <a:srgbClr val="000000"/>
                </a:solidFill>
                <a:latin typeface="Calibri"/>
                <a:ea typeface="DejaVu Sans"/>
              </a:rPr>
              <a:t>The interaction of the </a:t>
            </a:r>
            <a:r>
              <a:rPr b="1" lang="en-US" sz="3200" spc="-1" strike="noStrike">
                <a:solidFill>
                  <a:srgbClr val="000000"/>
                </a:solidFill>
                <a:latin typeface="Calibri"/>
                <a:ea typeface="DejaVu Sans"/>
              </a:rPr>
              <a:t>current-carrying conductor </a:t>
            </a:r>
            <a:r>
              <a:rPr b="0" lang="en-US" sz="3200" spc="-1" strike="noStrike">
                <a:solidFill>
                  <a:srgbClr val="000000"/>
                </a:solidFill>
                <a:latin typeface="Calibri"/>
                <a:ea typeface="DejaVu Sans"/>
              </a:rPr>
              <a:t>with the changing </a:t>
            </a:r>
            <a:r>
              <a:rPr b="1" lang="en-US" sz="3200" spc="-1" strike="noStrike">
                <a:solidFill>
                  <a:srgbClr val="000000"/>
                </a:solidFill>
                <a:latin typeface="Calibri"/>
                <a:ea typeface="DejaVu Sans"/>
              </a:rPr>
              <a:t>magnetic field produced by the field winding induces an EMF in the conductor.</a:t>
            </a:r>
            <a:r>
              <a:rPr b="0" lang="en-US" sz="3200" spc="-1" strike="noStrike">
                <a:solidFill>
                  <a:srgbClr val="000000"/>
                </a:solidFill>
                <a:latin typeface="Calibri"/>
                <a:ea typeface="DejaVu Sans"/>
              </a:rPr>
              <a:t> This </a:t>
            </a:r>
            <a:r>
              <a:rPr b="1" lang="en-US" sz="3200" spc="-1" strike="noStrike">
                <a:solidFill>
                  <a:srgbClr val="000000"/>
                </a:solidFill>
                <a:latin typeface="Calibri"/>
                <a:ea typeface="DejaVu Sans"/>
              </a:rPr>
              <a:t>EMF acts in the opposite direction to the applied voltage. This induced EMF in the motor is known as BACK EMF.</a:t>
            </a:r>
            <a:endParaRPr b="0" lang="en-US" sz="3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4" name="Rectangle 1"/>
          <p:cNvSpPr/>
          <p:nvPr/>
        </p:nvSpPr>
        <p:spPr>
          <a:xfrm>
            <a:off x="220320" y="170280"/>
            <a:ext cx="11483280" cy="569772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1" lang="en-US" sz="3200" spc="-1" strike="noStrike" u="sng">
                <a:solidFill>
                  <a:srgbClr val="000000"/>
                </a:solidFill>
                <a:uFillTx/>
                <a:latin typeface="Calibri"/>
                <a:ea typeface="DejaVu Sans"/>
              </a:rPr>
              <a:t>Torque Equation Of A DC Motor</a:t>
            </a:r>
            <a:endParaRPr b="0" lang="en-US" sz="3200" spc="-1" strike="noStrike">
              <a:solidFill>
                <a:srgbClr val="000000"/>
              </a:solidFill>
              <a:latin typeface="Arial"/>
            </a:endParaRPr>
          </a:p>
          <a:p>
            <a:pPr>
              <a:lnSpc>
                <a:spcPct val="100000"/>
              </a:lnSpc>
            </a:pPr>
            <a:r>
              <a:rPr b="0" lang="en-US" sz="2400" spc="-1" strike="noStrike">
                <a:solidFill>
                  <a:srgbClr val="000000"/>
                </a:solidFill>
                <a:latin typeface="Calibri"/>
                <a:ea typeface="DejaVu Sans"/>
              </a:rPr>
              <a:t>When armature conductors of a </a:t>
            </a:r>
            <a:r>
              <a:rPr b="0" lang="en-US" sz="2400" spc="-1" strike="noStrike" u="sng">
                <a:solidFill>
                  <a:srgbClr val="0563c1"/>
                </a:solidFill>
                <a:uFillTx/>
                <a:latin typeface="Calibri"/>
                <a:ea typeface="DejaVu Sans"/>
                <a:hlinkClick r:id="rId1"/>
              </a:rPr>
              <a:t>DC motor</a:t>
            </a:r>
            <a:r>
              <a:rPr b="0" lang="en-US" sz="2400" spc="-1" strike="noStrike">
                <a:solidFill>
                  <a:srgbClr val="000000"/>
                </a:solidFill>
                <a:latin typeface="Calibri"/>
                <a:ea typeface="DejaVu Sans"/>
              </a:rPr>
              <a:t> carry current in the presence of stator field flux, a mechanical torque is developed between the armature and the stator. Torque is given by the product of the force and the radius at which this force acts.</a:t>
            </a:r>
            <a:endParaRPr b="0" lang="en-US" sz="2400" spc="-1" strike="noStrike">
              <a:solidFill>
                <a:srgbClr val="000000"/>
              </a:solidFill>
              <a:latin typeface="Arial"/>
            </a:endParaRPr>
          </a:p>
          <a:p>
            <a:pPr>
              <a:lnSpc>
                <a:spcPct val="100000"/>
              </a:lnSpc>
            </a:pPr>
            <a:r>
              <a:rPr b="1" lang="en-US" sz="2400" spc="-1" strike="noStrike" u="sng">
                <a:solidFill>
                  <a:srgbClr val="000000"/>
                </a:solidFill>
                <a:uFillTx/>
                <a:latin typeface="Calibri"/>
                <a:ea typeface="DejaVu Sans"/>
              </a:rPr>
              <a:t>MECHANICAL OUTPUT POWER</a:t>
            </a:r>
            <a:br>
              <a:rPr sz="2400"/>
            </a:br>
            <a:r>
              <a:rPr b="1" lang="en-US" sz="2400" spc="-1" strike="noStrike">
                <a:solidFill>
                  <a:srgbClr val="000000"/>
                </a:solidFill>
                <a:latin typeface="Calibri"/>
                <a:ea typeface="DejaVu Sans"/>
              </a:rPr>
              <a:t>Torque T = F × r (N-m) </a:t>
            </a:r>
            <a:r>
              <a:rPr b="0" lang="en-US" sz="2400" spc="-1" strike="noStrike">
                <a:solidFill>
                  <a:srgbClr val="000000"/>
                </a:solidFill>
                <a:latin typeface="Calibri"/>
                <a:ea typeface="DejaVu Sans"/>
              </a:rPr>
              <a:t>…where</a:t>
            </a:r>
            <a:r>
              <a:rPr b="1" lang="en-US" sz="2400" spc="-1" strike="noStrike">
                <a:solidFill>
                  <a:srgbClr val="000000"/>
                </a:solidFill>
                <a:latin typeface="Calibri"/>
                <a:ea typeface="DejaVu Sans"/>
              </a:rPr>
              <a:t>, F = force and r = radius of the armature</a:t>
            </a:r>
            <a:endParaRPr b="0" lang="en-US" sz="2400" spc="-1" strike="noStrike">
              <a:solidFill>
                <a:srgbClr val="000000"/>
              </a:solidFill>
              <a:latin typeface="Arial"/>
            </a:endParaRPr>
          </a:p>
          <a:p>
            <a:pPr>
              <a:lnSpc>
                <a:spcPct val="100000"/>
              </a:lnSpc>
            </a:pPr>
            <a:r>
              <a:rPr b="1" lang="en-US" sz="2400" spc="-1" strike="noStrike">
                <a:solidFill>
                  <a:srgbClr val="000000"/>
                </a:solidFill>
                <a:latin typeface="Calibri"/>
                <a:ea typeface="DejaVu Sans"/>
              </a:rPr>
              <a:t>Work done by this force in one revolution </a:t>
            </a:r>
            <a:r>
              <a:rPr b="0" lang="en-US" sz="2400" spc="-1" strike="noStrike">
                <a:solidFill>
                  <a:srgbClr val="000000"/>
                </a:solidFill>
                <a:latin typeface="Calibri"/>
                <a:ea typeface="DejaVu Sans"/>
              </a:rPr>
              <a:t>= </a:t>
            </a:r>
            <a:r>
              <a:rPr b="1" lang="en-US" sz="2400" spc="-1" strike="noStrike">
                <a:solidFill>
                  <a:srgbClr val="000000"/>
                </a:solidFill>
                <a:latin typeface="Calibri"/>
                <a:ea typeface="DejaVu Sans"/>
              </a:rPr>
              <a:t>Force × distance </a:t>
            </a:r>
            <a:r>
              <a:rPr b="0" lang="en-US" sz="2400" spc="-1" strike="noStrike">
                <a:solidFill>
                  <a:srgbClr val="000000"/>
                </a:solidFill>
                <a:latin typeface="Calibri"/>
                <a:ea typeface="DejaVu Sans"/>
              </a:rPr>
              <a:t>= </a:t>
            </a:r>
            <a:r>
              <a:rPr b="1" lang="en-US" sz="2400" spc="-1" strike="noStrike">
                <a:solidFill>
                  <a:srgbClr val="000000"/>
                </a:solidFill>
                <a:latin typeface="Calibri"/>
                <a:ea typeface="DejaVu Sans"/>
              </a:rPr>
              <a:t>F × 2πr </a:t>
            </a:r>
            <a:r>
              <a:rPr b="0" lang="en-US" sz="2400" spc="-1" strike="noStrike">
                <a:solidFill>
                  <a:srgbClr val="000000"/>
                </a:solidFill>
                <a:latin typeface="Calibri"/>
                <a:ea typeface="DejaVu Sans"/>
              </a:rPr>
              <a:t>   (where, </a:t>
            </a:r>
            <a:r>
              <a:rPr b="1" lang="en-US" sz="2400" spc="-1" strike="noStrike">
                <a:solidFill>
                  <a:srgbClr val="000000"/>
                </a:solidFill>
                <a:latin typeface="Calibri"/>
                <a:ea typeface="DejaVu Sans"/>
              </a:rPr>
              <a:t>2πr = circumference of the armature)</a:t>
            </a:r>
            <a:endParaRPr b="0" lang="en-US" sz="2400" spc="-1" strike="noStrike">
              <a:solidFill>
                <a:srgbClr val="000000"/>
              </a:solidFill>
              <a:latin typeface="Arial"/>
            </a:endParaRPr>
          </a:p>
          <a:p>
            <a:pPr>
              <a:lnSpc>
                <a:spcPct val="100000"/>
              </a:lnSpc>
            </a:pPr>
            <a:endParaRPr b="0" lang="en-US" sz="2400" spc="-1" strike="noStrike">
              <a:solidFill>
                <a:srgbClr val="000000"/>
              </a:solidFill>
              <a:latin typeface="Arial"/>
            </a:endParaRPr>
          </a:p>
          <a:p>
            <a:pPr>
              <a:lnSpc>
                <a:spcPct val="100000"/>
              </a:lnSpc>
            </a:pPr>
            <a:r>
              <a:rPr b="0" lang="en-US" sz="2400" spc="-1" strike="noStrike">
                <a:solidFill>
                  <a:srgbClr val="000000"/>
                </a:solidFill>
                <a:latin typeface="Calibri"/>
                <a:ea typeface="DejaVu Sans"/>
              </a:rPr>
              <a:t>Net </a:t>
            </a:r>
            <a:r>
              <a:rPr b="1" lang="en-US" sz="2400" spc="-1" strike="noStrike">
                <a:solidFill>
                  <a:srgbClr val="000000"/>
                </a:solidFill>
                <a:latin typeface="Calibri"/>
                <a:ea typeface="DejaVu Sans"/>
              </a:rPr>
              <a:t>power developed </a:t>
            </a:r>
            <a:r>
              <a:rPr b="0" lang="en-US" sz="2400" spc="-1" strike="noStrike">
                <a:solidFill>
                  <a:srgbClr val="000000"/>
                </a:solidFill>
                <a:latin typeface="Calibri"/>
                <a:ea typeface="DejaVu Sans"/>
              </a:rPr>
              <a:t>in the </a:t>
            </a:r>
            <a:r>
              <a:rPr b="1" lang="en-US" sz="2400" spc="-1" strike="noStrike">
                <a:solidFill>
                  <a:srgbClr val="000000"/>
                </a:solidFill>
                <a:latin typeface="Calibri"/>
                <a:ea typeface="DejaVu Sans"/>
              </a:rPr>
              <a:t>armature</a:t>
            </a:r>
            <a:r>
              <a:rPr b="0" lang="en-US" sz="2400" spc="-1" strike="noStrike">
                <a:solidFill>
                  <a:srgbClr val="000000"/>
                </a:solidFill>
                <a:latin typeface="Calibri"/>
                <a:ea typeface="DejaVu Sans"/>
              </a:rPr>
              <a:t> = </a:t>
            </a:r>
            <a:r>
              <a:rPr b="1" lang="en-US" sz="2400" spc="-1" strike="noStrike">
                <a:solidFill>
                  <a:srgbClr val="000000"/>
                </a:solidFill>
                <a:latin typeface="Calibri"/>
                <a:ea typeface="DejaVu Sans"/>
              </a:rPr>
              <a:t>work done / time</a:t>
            </a:r>
            <a:br>
              <a:rPr sz="2400"/>
            </a:br>
            <a:r>
              <a:rPr b="0" lang="en-US" sz="2400" spc="-1" strike="noStrike">
                <a:solidFill>
                  <a:srgbClr val="000000"/>
                </a:solidFill>
                <a:latin typeface="Calibri"/>
                <a:ea typeface="DejaVu Sans"/>
              </a:rPr>
              <a:t>= </a:t>
            </a:r>
            <a:r>
              <a:rPr b="1" lang="en-US" sz="2400" spc="-1" strike="noStrike">
                <a:solidFill>
                  <a:srgbClr val="000000"/>
                </a:solidFill>
                <a:latin typeface="Calibri"/>
                <a:ea typeface="DejaVu Sans"/>
              </a:rPr>
              <a:t>(force × circumference × no. of revolutions) / time</a:t>
            </a:r>
            <a:br>
              <a:rPr sz="2400"/>
            </a:br>
            <a:r>
              <a:rPr b="1" lang="en-US" sz="2400" spc="-1" strike="noStrike">
                <a:solidFill>
                  <a:srgbClr val="000000"/>
                </a:solidFill>
                <a:latin typeface="Calibri"/>
                <a:ea typeface="DejaVu Sans"/>
              </a:rPr>
              <a:t>= (F × 2πr × N) / 60 (Joules per second) </a:t>
            </a:r>
            <a:r>
              <a:rPr b="0" lang="en-US" sz="2400" spc="-1" strike="noStrike">
                <a:solidFill>
                  <a:srgbClr val="000000"/>
                </a:solidFill>
                <a:latin typeface="Calibri"/>
                <a:ea typeface="DejaVu Sans"/>
              </a:rPr>
              <a:t>.... eq. 2.1</a:t>
            </a:r>
            <a:endParaRPr b="0" lang="en-US" sz="2400" spc="-1" strike="noStrike">
              <a:solidFill>
                <a:srgbClr val="000000"/>
              </a:solidFill>
              <a:latin typeface="Arial"/>
            </a:endParaRPr>
          </a:p>
          <a:p>
            <a:pPr>
              <a:lnSpc>
                <a:spcPct val="100000"/>
              </a:lnSpc>
            </a:pPr>
            <a:r>
              <a:rPr b="0" lang="en-US" sz="2400" spc="-1" strike="noStrike">
                <a:solidFill>
                  <a:srgbClr val="000000"/>
                </a:solidFill>
                <a:latin typeface="Calibri"/>
                <a:ea typeface="DejaVu Sans"/>
              </a:rPr>
              <a:t>But</a:t>
            </a:r>
            <a:r>
              <a:rPr b="1" lang="en-US" sz="2400" spc="-1" strike="noStrike">
                <a:solidFill>
                  <a:srgbClr val="000000"/>
                </a:solidFill>
                <a:latin typeface="Calibri"/>
                <a:ea typeface="DejaVu Sans"/>
              </a:rPr>
              <a:t>, F × r = T </a:t>
            </a:r>
            <a:r>
              <a:rPr b="0" lang="en-US" sz="2400" spc="-1" strike="noStrike">
                <a:solidFill>
                  <a:srgbClr val="000000"/>
                </a:solidFill>
                <a:latin typeface="Calibri"/>
                <a:ea typeface="DejaVu Sans"/>
              </a:rPr>
              <a:t>and </a:t>
            </a:r>
            <a:r>
              <a:rPr b="1" lang="en-US" sz="2400" spc="-1" strike="noStrike">
                <a:solidFill>
                  <a:srgbClr val="000000"/>
                </a:solidFill>
                <a:latin typeface="Calibri"/>
                <a:ea typeface="DejaVu Sans"/>
              </a:rPr>
              <a:t>2πN/60 = angular velocity ω in radians per second</a:t>
            </a:r>
            <a:r>
              <a:rPr b="0" lang="en-US" sz="2400" spc="-1" strike="noStrike">
                <a:solidFill>
                  <a:srgbClr val="000000"/>
                </a:solidFill>
                <a:latin typeface="Calibri"/>
                <a:ea typeface="DejaVu Sans"/>
              </a:rPr>
              <a:t>. Putting these in the above equation 2.1</a:t>
            </a:r>
            <a:br>
              <a:rPr sz="2400"/>
            </a:br>
            <a:r>
              <a:rPr b="0" lang="en-US" sz="2400" spc="-1" strike="noStrike">
                <a:solidFill>
                  <a:srgbClr val="000000"/>
                </a:solidFill>
                <a:latin typeface="Calibri"/>
                <a:ea typeface="DejaVu Sans"/>
              </a:rPr>
              <a:t>Net </a:t>
            </a:r>
            <a:r>
              <a:rPr b="1" lang="en-US" sz="2400" spc="-1" strike="noStrike">
                <a:solidFill>
                  <a:srgbClr val="000000"/>
                </a:solidFill>
                <a:latin typeface="Calibri"/>
                <a:ea typeface="DejaVu Sans"/>
              </a:rPr>
              <a:t>power developed in the armature </a:t>
            </a:r>
            <a:r>
              <a:rPr b="0" lang="en-US" sz="2400" spc="-1" strike="noStrike">
                <a:solidFill>
                  <a:srgbClr val="000000"/>
                </a:solidFill>
                <a:latin typeface="Calibri"/>
                <a:ea typeface="DejaVu Sans"/>
              </a:rPr>
              <a:t>= P = </a:t>
            </a:r>
            <a:r>
              <a:rPr b="1" lang="en-US" sz="2400" spc="-1" strike="noStrike">
                <a:solidFill>
                  <a:srgbClr val="000000"/>
                </a:solidFill>
                <a:latin typeface="Calibri"/>
                <a:ea typeface="DejaVu Sans"/>
              </a:rPr>
              <a:t>T × ω (Joules per second)</a:t>
            </a:r>
            <a:endParaRPr b="0" lang="en-US" sz="2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195" name="Group 4"/>
          <p:cNvGrpSpPr/>
          <p:nvPr/>
        </p:nvGrpSpPr>
        <p:grpSpPr>
          <a:xfrm>
            <a:off x="234360" y="48960"/>
            <a:ext cx="11736360" cy="6554880"/>
            <a:chOff x="234360" y="48960"/>
            <a:chExt cx="11736360" cy="6554880"/>
          </a:xfrm>
        </p:grpSpPr>
        <p:sp>
          <p:nvSpPr>
            <p:cNvPr id="196" name="Rectangle 1"/>
            <p:cNvSpPr/>
            <p:nvPr/>
          </p:nvSpPr>
          <p:spPr>
            <a:xfrm>
              <a:off x="234360" y="48960"/>
              <a:ext cx="11736360" cy="648864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2800" spc="-1" strike="noStrike">
                  <a:solidFill>
                    <a:srgbClr val="000000"/>
                  </a:solidFill>
                  <a:latin typeface="Calibri"/>
                  <a:ea typeface="DejaVu Sans"/>
                </a:rPr>
                <a:t>The power developed in the armature can be given as, </a:t>
              </a:r>
              <a:r>
                <a:rPr b="1" lang="en-US" sz="2800" spc="-1" strike="noStrike">
                  <a:solidFill>
                    <a:srgbClr val="000000"/>
                  </a:solidFill>
                  <a:latin typeface="Calibri"/>
                  <a:ea typeface="DejaVu Sans"/>
                </a:rPr>
                <a:t>Pa = Ta × ω = Ta × 2πN/60</a:t>
              </a:r>
              <a:endParaRPr b="0" lang="en-US" sz="2800" spc="-1" strike="noStrike">
                <a:solidFill>
                  <a:srgbClr val="000000"/>
                </a:solidFill>
                <a:latin typeface="Arial"/>
              </a:endParaRPr>
            </a:p>
            <a:p>
              <a:pPr>
                <a:lnSpc>
                  <a:spcPct val="100000"/>
                </a:lnSpc>
              </a:pPr>
              <a:r>
                <a:rPr b="0" lang="en-US" sz="2800" spc="-1" strike="noStrike">
                  <a:solidFill>
                    <a:srgbClr val="000000"/>
                  </a:solidFill>
                  <a:latin typeface="Calibri"/>
                  <a:ea typeface="DejaVu Sans"/>
                </a:rPr>
                <a:t>The </a:t>
              </a:r>
              <a:r>
                <a:rPr b="1" lang="en-US" sz="2800" spc="-1" strike="noStrike">
                  <a:solidFill>
                    <a:srgbClr val="000000"/>
                  </a:solidFill>
                  <a:latin typeface="Calibri"/>
                  <a:ea typeface="DejaVu Sans"/>
                </a:rPr>
                <a:t>mechanical power developed in the armature is converted from the electrical power</a:t>
              </a:r>
              <a:r>
                <a:rPr b="0" lang="en-US" sz="2800" spc="-1" strike="noStrike">
                  <a:solidFill>
                    <a:srgbClr val="000000"/>
                  </a:solidFill>
                  <a:latin typeface="Calibri"/>
                  <a:ea typeface="DejaVu Sans"/>
                </a:rPr>
                <a:t>,</a:t>
              </a:r>
              <a:br>
                <a:rPr sz="2800"/>
              </a:br>
              <a:r>
                <a:rPr b="0" lang="en-US" sz="2800" spc="-1" strike="noStrike">
                  <a:solidFill>
                    <a:srgbClr val="000000"/>
                  </a:solidFill>
                  <a:latin typeface="Calibri"/>
                  <a:ea typeface="DejaVu Sans"/>
                </a:rPr>
                <a:t>Therefore, </a:t>
              </a:r>
              <a:r>
                <a:rPr b="1" lang="en-US" sz="2800" spc="-1" strike="noStrike">
                  <a:solidFill>
                    <a:srgbClr val="000000"/>
                  </a:solidFill>
                  <a:latin typeface="Calibri"/>
                  <a:ea typeface="DejaVu Sans"/>
                </a:rPr>
                <a:t>mechanical power = electrical power</a:t>
              </a:r>
              <a:br>
                <a:rPr sz="2800"/>
              </a:br>
              <a:r>
                <a:rPr b="0" lang="en-US" sz="2800" spc="-1" strike="noStrike">
                  <a:solidFill>
                    <a:srgbClr val="000000"/>
                  </a:solidFill>
                  <a:latin typeface="Calibri"/>
                  <a:ea typeface="DejaVu Sans"/>
                </a:rPr>
                <a:t>That means, </a:t>
              </a:r>
              <a:r>
                <a:rPr b="1" lang="en-US" sz="2800" spc="-1" strike="noStrike">
                  <a:solidFill>
                    <a:srgbClr val="000000"/>
                  </a:solidFill>
                  <a:latin typeface="Calibri"/>
                  <a:ea typeface="DejaVu Sans"/>
                </a:rPr>
                <a:t>Ta × 2πN/60 = Eb.Ia</a:t>
              </a:r>
              <a:endParaRPr b="0" lang="en-US" sz="2800" spc="-1" strike="noStrike">
                <a:solidFill>
                  <a:srgbClr val="000000"/>
                </a:solidFill>
                <a:latin typeface="Arial"/>
              </a:endParaRPr>
            </a:p>
            <a:p>
              <a:pPr>
                <a:lnSpc>
                  <a:spcPct val="100000"/>
                </a:lnSpc>
              </a:pPr>
              <a:r>
                <a:rPr b="0" lang="en-US" sz="2800" spc="-1" strike="noStrike">
                  <a:solidFill>
                    <a:srgbClr val="000000"/>
                  </a:solidFill>
                  <a:latin typeface="Calibri"/>
                  <a:ea typeface="DejaVu Sans"/>
                </a:rPr>
                <a:t>We know, </a:t>
              </a:r>
              <a:r>
                <a:rPr b="1" lang="en-US" sz="2800" spc="-1" strike="noStrike">
                  <a:solidFill>
                    <a:srgbClr val="000000"/>
                  </a:solidFill>
                  <a:latin typeface="Calibri"/>
                  <a:ea typeface="DejaVu Sans"/>
                </a:rPr>
                <a:t>Eb = PΦNZ / 60A</a:t>
              </a:r>
              <a:endParaRPr b="0" lang="en-US" sz="2800" spc="-1" strike="noStrike">
                <a:solidFill>
                  <a:srgbClr val="000000"/>
                </a:solidFill>
                <a:latin typeface="Arial"/>
              </a:endParaRPr>
            </a:p>
            <a:p>
              <a:pPr>
                <a:lnSpc>
                  <a:spcPct val="100000"/>
                </a:lnSpc>
              </a:pPr>
              <a:r>
                <a:rPr b="0" lang="en-US" sz="2800" spc="-1" strike="noStrike">
                  <a:solidFill>
                    <a:srgbClr val="000000"/>
                  </a:solidFill>
                  <a:latin typeface="Calibri"/>
                  <a:ea typeface="DejaVu Sans"/>
                </a:rPr>
                <a:t>Therefore, </a:t>
              </a:r>
              <a:r>
                <a:rPr b="1" lang="en-US" sz="2800" spc="-1" strike="noStrike">
                  <a:solidFill>
                    <a:srgbClr val="000000"/>
                  </a:solidFill>
                  <a:latin typeface="Calibri"/>
                  <a:ea typeface="DejaVu Sans"/>
                </a:rPr>
                <a:t>Ta × 2πN/60 = (PΦNZ / 60A) × Ia</a:t>
              </a:r>
              <a:endParaRPr b="0" lang="en-US" sz="2800" spc="-1" strike="noStrike">
                <a:solidFill>
                  <a:srgbClr val="000000"/>
                </a:solidFill>
                <a:latin typeface="Arial"/>
              </a:endParaRPr>
            </a:p>
            <a:p>
              <a:pPr>
                <a:lnSpc>
                  <a:spcPct val="100000"/>
                </a:lnSpc>
              </a:pPr>
              <a:r>
                <a:rPr b="0" lang="en-US" sz="2800" spc="-1" strike="noStrike">
                  <a:solidFill>
                    <a:srgbClr val="000000"/>
                  </a:solidFill>
                  <a:latin typeface="Calibri"/>
                  <a:ea typeface="DejaVu Sans"/>
                </a:rPr>
                <a:t>Rearranging the above equation,</a:t>
              </a:r>
              <a:br>
                <a:rPr sz="2800"/>
              </a:br>
              <a:r>
                <a:rPr b="1" lang="en-US" sz="2800" spc="-1" strike="noStrike">
                  <a:solidFill>
                    <a:srgbClr val="000000"/>
                  </a:solidFill>
                  <a:latin typeface="Calibri"/>
                  <a:ea typeface="DejaVu Sans"/>
                </a:rPr>
                <a:t>Ta = (PZ / 2πA) × Φ.Ia (N-m)</a:t>
              </a:r>
              <a:endParaRPr b="0" lang="en-US" sz="2800" spc="-1" strike="noStrike">
                <a:solidFill>
                  <a:srgbClr val="000000"/>
                </a:solidFill>
                <a:latin typeface="Arial"/>
              </a:endParaRPr>
            </a:p>
            <a:p>
              <a:pPr lvl="2" marL="914400" indent="-216000">
                <a:lnSpc>
                  <a:spcPct val="100000"/>
                </a:lnSpc>
                <a:buClr>
                  <a:srgbClr val="000000"/>
                </a:buClr>
                <a:buFont typeface="Wingdings" charset="2"/>
                <a:buChar char=""/>
              </a:pPr>
              <a:r>
                <a:rPr b="1" lang="en-US" sz="2800" spc="-1" strike="noStrike">
                  <a:solidFill>
                    <a:srgbClr val="000000"/>
                  </a:solidFill>
                  <a:latin typeface="Calibri"/>
                  <a:ea typeface="DejaVu Sans"/>
                </a:rPr>
                <a:t>The term (PZ / 2πA) is practically constant for a </a:t>
              </a:r>
              <a:r>
                <a:rPr b="1" lang="en-US" sz="2800" spc="-1" strike="noStrike" u="sng">
                  <a:solidFill>
                    <a:srgbClr val="0563c1"/>
                  </a:solidFill>
                  <a:uFillTx/>
                  <a:latin typeface="Calibri"/>
                  <a:ea typeface="DejaVu Sans"/>
                  <a:hlinkClick r:id="rId1"/>
                </a:rPr>
                <a:t>DC machine</a:t>
              </a:r>
              <a:r>
                <a:rPr b="1" lang="en-US" sz="2800" spc="-1" strike="noStrike">
                  <a:solidFill>
                    <a:srgbClr val="000000"/>
                  </a:solidFill>
                  <a:latin typeface="Calibri"/>
                  <a:ea typeface="DejaVu Sans"/>
                </a:rPr>
                <a:t>. Thus, armature torque is directly proportional to the product of the flux and the armature current i.e. Ta ∝ Φ.Ia</a:t>
              </a:r>
              <a:endParaRPr b="0" lang="en-US" sz="2800" spc="-1" strike="noStrike">
                <a:solidFill>
                  <a:srgbClr val="000000"/>
                </a:solidFill>
                <a:latin typeface="Arial"/>
              </a:endParaRPr>
            </a:p>
            <a:p>
              <a:pPr lvl="2" marL="914400" indent="-216000">
                <a:lnSpc>
                  <a:spcPct val="100000"/>
                </a:lnSpc>
                <a:buClr>
                  <a:srgbClr val="000000"/>
                </a:buClr>
                <a:buFont typeface="Wingdings" charset="2"/>
                <a:buChar char=""/>
              </a:pPr>
              <a:r>
                <a:rPr b="1" lang="en-US" sz="2800" spc="-1" strike="noStrike">
                  <a:solidFill>
                    <a:srgbClr val="000000"/>
                  </a:solidFill>
                  <a:latin typeface="Calibri"/>
                  <a:ea typeface="DejaVu Sans"/>
                </a:rPr>
                <a:t>Shaft torque of a DC motor is given as,</a:t>
              </a:r>
              <a:br>
                <a:rPr sz="2800"/>
              </a:br>
              <a:r>
                <a:rPr b="1" lang="en-US" sz="2800" spc="-1" strike="noStrike">
                  <a:solidFill>
                    <a:srgbClr val="000000"/>
                  </a:solidFill>
                  <a:latin typeface="Calibri"/>
                  <a:ea typeface="DejaVu Sans"/>
                </a:rPr>
                <a:t>Tsh = O/P POWER  in watts / (2πN/60) ....(where, N is speed in RPM)</a:t>
              </a:r>
              <a:endParaRPr b="0" lang="en-US" sz="2800" spc="-1" strike="noStrike">
                <a:solidFill>
                  <a:srgbClr val="000000"/>
                </a:solidFill>
                <a:latin typeface="Arial"/>
              </a:endParaRPr>
            </a:p>
          </p:txBody>
        </p:sp>
        <p:sp>
          <p:nvSpPr>
            <p:cNvPr id="197" name="Rectangle 2"/>
            <p:cNvSpPr/>
            <p:nvPr/>
          </p:nvSpPr>
          <p:spPr>
            <a:xfrm>
              <a:off x="1045080" y="5682240"/>
              <a:ext cx="10412280" cy="921600"/>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IN" sz="1800" spc="-1" strike="noStrike">
                <a:solidFill>
                  <a:schemeClr val="lt1"/>
                </a:solidFill>
                <a:latin typeface="Calibri"/>
                <a:ea typeface="DejaVu Sans"/>
              </a:endParaRPr>
            </a:p>
          </p:txBody>
        </p:sp>
        <p:sp>
          <p:nvSpPr>
            <p:cNvPr id="198" name="Rectangle 3"/>
            <p:cNvSpPr/>
            <p:nvPr/>
          </p:nvSpPr>
          <p:spPr>
            <a:xfrm>
              <a:off x="234360" y="3928320"/>
              <a:ext cx="4383360" cy="484560"/>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IN" sz="1800" spc="-1" strike="noStrike">
                <a:solidFill>
                  <a:schemeClr val="lt1"/>
                </a:solidFill>
                <a:latin typeface="Calibri"/>
                <a:ea typeface="DejaVu Sans"/>
              </a:endParaRPr>
            </a:p>
          </p:txBody>
        </p:sp>
      </p:grpSp>
    </p:spTree>
  </p:cSld>
  <mc:AlternateContent>
    <mc:Choice Requires="p14">
      <p:transition spd="slow" p14:dur="2000"/>
    </mc:Choice>
    <mc:Fallback>
      <p:transition spd="slow"/>
    </mc:Fallback>
  </mc:AlternateContent>
</p:sld>
</file>

<file path=ppt/slides/slide5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199" name="Group 3"/>
          <p:cNvGrpSpPr/>
          <p:nvPr/>
        </p:nvGrpSpPr>
        <p:grpSpPr>
          <a:xfrm>
            <a:off x="3108600" y="802440"/>
            <a:ext cx="5973840" cy="5663160"/>
            <a:chOff x="3108600" y="802440"/>
            <a:chExt cx="5973840" cy="5663160"/>
          </a:xfrm>
        </p:grpSpPr>
        <p:pic>
          <p:nvPicPr>
            <p:cNvPr id="200" name="Picture 1" descr=""/>
            <p:cNvPicPr/>
            <p:nvPr/>
          </p:nvPicPr>
          <p:blipFill>
            <a:blip r:embed="rId1"/>
            <a:stretch/>
          </p:blipFill>
          <p:spPr>
            <a:xfrm>
              <a:off x="3108600" y="802440"/>
              <a:ext cx="5973840" cy="5663160"/>
            </a:xfrm>
            <a:prstGeom prst="rect">
              <a:avLst/>
            </a:prstGeom>
            <a:ln w="0">
              <a:noFill/>
            </a:ln>
          </p:spPr>
        </p:pic>
        <p:sp>
          <p:nvSpPr>
            <p:cNvPr id="201" name="Rectangle 2"/>
            <p:cNvSpPr/>
            <p:nvPr/>
          </p:nvSpPr>
          <p:spPr>
            <a:xfrm>
              <a:off x="3474360" y="5991840"/>
              <a:ext cx="1060560" cy="473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IN" sz="1800" spc="-1" strike="noStrike">
                <a:solidFill>
                  <a:schemeClr val="lt1"/>
                </a:solidFill>
                <a:latin typeface="Calibri"/>
                <a:ea typeface="DejaVu Sans"/>
              </a:endParaRPr>
            </a:p>
          </p:txBody>
        </p:sp>
      </p:grpSp>
      <p:sp>
        <p:nvSpPr>
          <p:cNvPr id="202" name="TextBox 4"/>
          <p:cNvSpPr/>
          <p:nvPr/>
        </p:nvSpPr>
        <p:spPr>
          <a:xfrm>
            <a:off x="4435200" y="130680"/>
            <a:ext cx="3321000" cy="51624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1" lang="en-US" sz="2800" spc="-1" strike="noStrike" u="sng">
                <a:solidFill>
                  <a:srgbClr val="000000"/>
                </a:solidFill>
                <a:uFillTx/>
                <a:latin typeface="Calibri"/>
                <a:ea typeface="DejaVu Sans"/>
              </a:rPr>
              <a:t>TYPES OF DC MOTOR</a:t>
            </a:r>
            <a:endParaRPr b="0" lang="en-US" sz="2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92" name="Picture 2" descr=""/>
          <p:cNvPicPr/>
          <p:nvPr/>
        </p:nvPicPr>
        <p:blipFill>
          <a:blip r:embed="rId1"/>
          <a:stretch/>
        </p:blipFill>
        <p:spPr>
          <a:xfrm>
            <a:off x="1688040" y="973440"/>
            <a:ext cx="8481960" cy="4725000"/>
          </a:xfrm>
          <a:prstGeom prst="rect">
            <a:avLst/>
          </a:prstGeom>
          <a:ln w="9525">
            <a:noFill/>
          </a:ln>
        </p:spPr>
      </p:pic>
    </p:spTree>
  </p:cSld>
  <mc:AlternateContent>
    <mc:Choice Requires="p14">
      <p:transition spd="slow" p14:dur="2000"/>
    </mc:Choice>
    <mc:Fallback>
      <p:transition spd="slow"/>
    </mc:Fallback>
  </mc:AlternateContent>
</p:sld>
</file>

<file path=ppt/slides/slide6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03" name="Picture 2" descr="Types of DC Motor | Steadt State Equivalent Circuit | Moving Coil Motors"/>
          <p:cNvPicPr/>
          <p:nvPr/>
        </p:nvPicPr>
        <p:blipFill>
          <a:blip r:embed="rId1"/>
          <a:stretch/>
        </p:blipFill>
        <p:spPr>
          <a:xfrm>
            <a:off x="2191680" y="714240"/>
            <a:ext cx="7548840" cy="5835240"/>
          </a:xfrm>
          <a:prstGeom prst="rect">
            <a:avLst/>
          </a:prstGeom>
          <a:ln w="0">
            <a:noFill/>
          </a:ln>
        </p:spPr>
      </p:pic>
    </p:spTree>
  </p:cSld>
  <mc:AlternateContent>
    <mc:Choice Requires="p14">
      <p:transition spd="slow" p14:dur="2000"/>
    </mc:Choice>
    <mc:Fallback>
      <p:transition spd="slow"/>
    </mc:Fallback>
  </mc:AlternateContent>
</p:sld>
</file>

<file path=ppt/slides/slide6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204" name="Group 11"/>
          <p:cNvGrpSpPr/>
          <p:nvPr/>
        </p:nvGrpSpPr>
        <p:grpSpPr>
          <a:xfrm>
            <a:off x="399960" y="522360"/>
            <a:ext cx="11552040" cy="5572080"/>
            <a:chOff x="399960" y="522360"/>
            <a:chExt cx="11552040" cy="5572080"/>
          </a:xfrm>
        </p:grpSpPr>
        <p:pic>
          <p:nvPicPr>
            <p:cNvPr id="205" name="Picture 4" descr=""/>
            <p:cNvPicPr/>
            <p:nvPr/>
          </p:nvPicPr>
          <p:blipFill>
            <a:blip r:embed="rId1"/>
            <a:stretch/>
          </p:blipFill>
          <p:spPr>
            <a:xfrm>
              <a:off x="399960" y="1458720"/>
              <a:ext cx="9928440" cy="4635720"/>
            </a:xfrm>
            <a:prstGeom prst="rect">
              <a:avLst/>
            </a:prstGeom>
            <a:ln w="0">
              <a:noFill/>
            </a:ln>
          </p:spPr>
        </p:pic>
        <p:sp>
          <p:nvSpPr>
            <p:cNvPr id="206" name="TextBox 5"/>
            <p:cNvSpPr/>
            <p:nvPr/>
          </p:nvSpPr>
          <p:spPr>
            <a:xfrm>
              <a:off x="3105360" y="522360"/>
              <a:ext cx="5980320" cy="5770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1" lang="en-US" sz="3200" spc="-1" strike="noStrike" u="sng">
                  <a:solidFill>
                    <a:srgbClr val="000000"/>
                  </a:solidFill>
                  <a:uFillTx/>
                  <a:latin typeface="Calibri"/>
                  <a:ea typeface="DejaVu Sans"/>
                </a:rPr>
                <a:t>CHARACTERISTICS OF DC MOTOR</a:t>
              </a:r>
              <a:endParaRPr b="0" lang="en-US" sz="3200" spc="-1" strike="noStrike">
                <a:solidFill>
                  <a:srgbClr val="000000"/>
                </a:solidFill>
                <a:latin typeface="Arial"/>
              </a:endParaRPr>
            </a:p>
          </p:txBody>
        </p:sp>
        <p:sp>
          <p:nvSpPr>
            <p:cNvPr id="207" name="Right Brace 6"/>
            <p:cNvSpPr/>
            <p:nvPr/>
          </p:nvSpPr>
          <p:spPr>
            <a:xfrm>
              <a:off x="8498520" y="2426040"/>
              <a:ext cx="654120" cy="2658600"/>
            </a:xfrm>
            <a:prstGeom prst="rightBrace">
              <a:avLst>
                <a:gd name="adj1" fmla="val 8333"/>
                <a:gd name="adj2" fmla="val 50000"/>
              </a:avLst>
            </a:prstGeom>
            <a:noFill/>
            <a:ln w="57150">
              <a:solidFill>
                <a:srgbClr val="4472c4"/>
              </a:solidFill>
            </a:ln>
          </p:spPr>
          <p:style>
            <a:lnRef idx="1">
              <a:schemeClr val="accent1"/>
            </a:lnRef>
            <a:fillRef idx="0">
              <a:schemeClr val="accent1"/>
            </a:fillRef>
            <a:effectRef idx="0">
              <a:schemeClr val="accent1"/>
            </a:effectRef>
            <a:fontRef idx="minor"/>
          </p:style>
          <p:txBody>
            <a:bodyPr lIns="90000" rIns="90000" tIns="45000" bIns="45000" anchor="ctr">
              <a:noAutofit/>
            </a:bodyPr>
            <a:p>
              <a:pPr algn="ctr">
                <a:lnSpc>
                  <a:spcPct val="100000"/>
                </a:lnSpc>
              </a:pPr>
              <a:endParaRPr b="0" lang="en-IN" sz="1800" spc="-1" strike="noStrike">
                <a:solidFill>
                  <a:srgbClr val="000000"/>
                </a:solidFill>
                <a:latin typeface="Calibri"/>
                <a:ea typeface="DejaVu Sans"/>
              </a:endParaRPr>
            </a:p>
          </p:txBody>
        </p:sp>
        <p:sp>
          <p:nvSpPr>
            <p:cNvPr id="208" name="TextBox 7"/>
            <p:cNvSpPr/>
            <p:nvPr/>
          </p:nvSpPr>
          <p:spPr>
            <a:xfrm>
              <a:off x="9424080" y="2883240"/>
              <a:ext cx="2527920" cy="821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1" lang="en-US" sz="2400" spc="-1" strike="noStrike">
                  <a:solidFill>
                    <a:srgbClr val="000000"/>
                  </a:solidFill>
                  <a:latin typeface="Calibri"/>
                  <a:ea typeface="DejaVu Sans"/>
                </a:rPr>
                <a:t>ELECTRICAL CHARACTERISTICS</a:t>
              </a:r>
              <a:endParaRPr b="0" lang="en-US" sz="2400" spc="-1" strike="noStrike">
                <a:solidFill>
                  <a:srgbClr val="000000"/>
                </a:solidFill>
                <a:latin typeface="Arial"/>
              </a:endParaRPr>
            </a:p>
          </p:txBody>
        </p:sp>
        <p:cxnSp>
          <p:nvCxnSpPr>
            <p:cNvPr id="209" name="Straight Arrow Connector 9"/>
            <p:cNvCxnSpPr/>
            <p:nvPr/>
          </p:nvCxnSpPr>
          <p:spPr>
            <a:xfrm flipH="1">
              <a:off x="7122240" y="5243760"/>
              <a:ext cx="2753280" cy="75240"/>
            </a:xfrm>
            <a:prstGeom prst="straightConnector1">
              <a:avLst/>
            </a:prstGeom>
            <a:ln w="57150">
              <a:solidFill>
                <a:srgbClr val="4472c4"/>
              </a:solidFill>
              <a:round/>
              <a:tailEnd len="med" type="triangle" w="med"/>
            </a:ln>
          </p:spPr>
        </p:cxnSp>
        <p:sp>
          <p:nvSpPr>
            <p:cNvPr id="210" name="TextBox 10"/>
            <p:cNvSpPr/>
            <p:nvPr/>
          </p:nvSpPr>
          <p:spPr>
            <a:xfrm>
              <a:off x="9424080" y="4828320"/>
              <a:ext cx="2527920" cy="821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1" lang="en-US" sz="2400" spc="-1" strike="noStrike">
                  <a:solidFill>
                    <a:srgbClr val="000000"/>
                  </a:solidFill>
                  <a:latin typeface="Calibri"/>
                  <a:ea typeface="DejaVu Sans"/>
                </a:rPr>
                <a:t>MECHANICAL CHARACTERISTICS</a:t>
              </a:r>
              <a:endParaRPr b="0" lang="en-US" sz="2400" spc="-1" strike="noStrike">
                <a:solidFill>
                  <a:srgbClr val="000000"/>
                </a:solidFill>
                <a:latin typeface="Arial"/>
              </a:endParaRPr>
            </a:p>
          </p:txBody>
        </p:sp>
      </p:grpSp>
    </p:spTree>
  </p:cSld>
  <mc:AlternateContent>
    <mc:Choice Requires="p14">
      <p:transition spd="slow" p14:dur="2000"/>
    </mc:Choice>
    <mc:Fallback>
      <p:transition spd="slow"/>
    </mc:Fallback>
  </mc:AlternateContent>
</p:sld>
</file>

<file path=ppt/slides/slide6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11" name="Picture 4" descr=""/>
          <p:cNvPicPr/>
          <p:nvPr/>
        </p:nvPicPr>
        <p:blipFill>
          <a:blip r:embed="rId1"/>
          <a:stretch/>
        </p:blipFill>
        <p:spPr>
          <a:xfrm>
            <a:off x="734760" y="1222200"/>
            <a:ext cx="10483200" cy="4515120"/>
          </a:xfrm>
          <a:prstGeom prst="rect">
            <a:avLst/>
          </a:prstGeom>
          <a:ln w="0">
            <a:noFill/>
          </a:ln>
        </p:spPr>
      </p:pic>
    </p:spTree>
  </p:cSld>
  <mc:AlternateContent>
    <mc:Choice Requires="p14">
      <p:transition spd="slow" p14:dur="2000"/>
    </mc:Choice>
    <mc:Fallback>
      <p:transition spd="slow"/>
    </mc:Fallback>
  </mc:AlternateContent>
</p:sld>
</file>

<file path=ppt/slides/slide6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212" name="Group 8"/>
          <p:cNvGrpSpPr/>
          <p:nvPr/>
        </p:nvGrpSpPr>
        <p:grpSpPr>
          <a:xfrm>
            <a:off x="847440" y="928080"/>
            <a:ext cx="10496520" cy="4473720"/>
            <a:chOff x="847440" y="928080"/>
            <a:chExt cx="10496520" cy="4473720"/>
          </a:xfrm>
        </p:grpSpPr>
        <p:pic>
          <p:nvPicPr>
            <p:cNvPr id="213" name="Picture 5" descr=""/>
            <p:cNvPicPr/>
            <p:nvPr/>
          </p:nvPicPr>
          <p:blipFill>
            <a:blip r:embed="rId1"/>
            <a:stretch/>
          </p:blipFill>
          <p:spPr>
            <a:xfrm>
              <a:off x="847440" y="928080"/>
              <a:ext cx="10496520" cy="4473720"/>
            </a:xfrm>
            <a:prstGeom prst="rect">
              <a:avLst/>
            </a:prstGeom>
            <a:ln w="0">
              <a:noFill/>
            </a:ln>
          </p:spPr>
        </p:pic>
        <p:sp>
          <p:nvSpPr>
            <p:cNvPr id="214" name="Rectangle 6"/>
            <p:cNvSpPr/>
            <p:nvPr/>
          </p:nvSpPr>
          <p:spPr>
            <a:xfrm>
              <a:off x="5421240" y="1800720"/>
              <a:ext cx="2919600" cy="5032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IN" sz="1800" spc="-1" strike="noStrike">
                <a:solidFill>
                  <a:schemeClr val="lt1"/>
                </a:solidFill>
                <a:latin typeface="Calibri"/>
                <a:ea typeface="DejaVu Sans"/>
              </a:endParaRPr>
            </a:p>
          </p:txBody>
        </p:sp>
        <p:sp>
          <p:nvSpPr>
            <p:cNvPr id="215" name="Rectangle 7"/>
            <p:cNvSpPr/>
            <p:nvPr/>
          </p:nvSpPr>
          <p:spPr>
            <a:xfrm>
              <a:off x="8490960" y="1800720"/>
              <a:ext cx="2135880" cy="5032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IN" sz="1800" spc="-1" strike="noStrike">
                <a:solidFill>
                  <a:schemeClr val="lt1"/>
                </a:solidFill>
                <a:latin typeface="Calibri"/>
                <a:ea typeface="DejaVu Sans"/>
              </a:endParaRPr>
            </a:p>
          </p:txBody>
        </p:sp>
      </p:grpSp>
    </p:spTree>
  </p:cSld>
  <mc:AlternateContent>
    <mc:Choice Requires="p14">
      <p:transition spd="slow" p14:dur="2000"/>
    </mc:Choice>
    <mc:Fallback>
      <p:transition spd="slow"/>
    </mc:Fallback>
  </mc:AlternateContent>
</p:sld>
</file>

<file path=ppt/slides/slide6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216" name="Group 4"/>
          <p:cNvGrpSpPr/>
          <p:nvPr/>
        </p:nvGrpSpPr>
        <p:grpSpPr>
          <a:xfrm>
            <a:off x="1170720" y="1175760"/>
            <a:ext cx="9849960" cy="4197960"/>
            <a:chOff x="1170720" y="1175760"/>
            <a:chExt cx="9849960" cy="4197960"/>
          </a:xfrm>
        </p:grpSpPr>
        <p:pic>
          <p:nvPicPr>
            <p:cNvPr id="217" name="Picture 1" descr=""/>
            <p:cNvPicPr/>
            <p:nvPr/>
          </p:nvPicPr>
          <p:blipFill>
            <a:blip r:embed="rId1"/>
            <a:stretch/>
          </p:blipFill>
          <p:spPr>
            <a:xfrm>
              <a:off x="1170720" y="1175760"/>
              <a:ext cx="9849960" cy="4197960"/>
            </a:xfrm>
            <a:prstGeom prst="rect">
              <a:avLst/>
            </a:prstGeom>
            <a:ln w="0">
              <a:noFill/>
            </a:ln>
          </p:spPr>
        </p:pic>
        <p:sp>
          <p:nvSpPr>
            <p:cNvPr id="218" name="Rectangle 2"/>
            <p:cNvSpPr/>
            <p:nvPr/>
          </p:nvSpPr>
          <p:spPr>
            <a:xfrm>
              <a:off x="5131800" y="1530360"/>
              <a:ext cx="3078360" cy="531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IN" sz="1800" spc="-1" strike="noStrike">
                <a:solidFill>
                  <a:schemeClr val="lt1"/>
                </a:solidFill>
                <a:latin typeface="Calibri"/>
                <a:ea typeface="DejaVu Sans"/>
              </a:endParaRPr>
            </a:p>
          </p:txBody>
        </p:sp>
        <p:sp>
          <p:nvSpPr>
            <p:cNvPr id="219" name="Rectangle 3"/>
            <p:cNvSpPr/>
            <p:nvPr/>
          </p:nvSpPr>
          <p:spPr>
            <a:xfrm>
              <a:off x="8313480" y="1595520"/>
              <a:ext cx="1613520" cy="531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IN" sz="1800" spc="-1" strike="noStrike">
                <a:solidFill>
                  <a:schemeClr val="lt1"/>
                </a:solidFill>
                <a:latin typeface="Calibri"/>
                <a:ea typeface="DejaVu Sans"/>
              </a:endParaRPr>
            </a:p>
          </p:txBody>
        </p:sp>
      </p:grpSp>
    </p:spTree>
  </p:cSld>
  <mc:AlternateContent>
    <mc:Choice Requires="p14">
      <p:transition spd="slow" p14:dur="2000"/>
    </mc:Choice>
    <mc:Fallback>
      <p:transition spd="slow"/>
    </mc:Fallback>
  </mc:AlternateContent>
</p:sld>
</file>

<file path=ppt/slides/slide6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220" name="Group 5"/>
          <p:cNvGrpSpPr/>
          <p:nvPr/>
        </p:nvGrpSpPr>
        <p:grpSpPr>
          <a:xfrm>
            <a:off x="264240" y="895680"/>
            <a:ext cx="11163240" cy="4757760"/>
            <a:chOff x="264240" y="895680"/>
            <a:chExt cx="11163240" cy="4757760"/>
          </a:xfrm>
        </p:grpSpPr>
        <p:grpSp>
          <p:nvGrpSpPr>
            <p:cNvPr id="221" name="Group 3"/>
            <p:cNvGrpSpPr/>
            <p:nvPr/>
          </p:nvGrpSpPr>
          <p:grpSpPr>
            <a:xfrm>
              <a:off x="264240" y="895680"/>
              <a:ext cx="11163240" cy="4757760"/>
              <a:chOff x="264240" y="895680"/>
              <a:chExt cx="11163240" cy="4757760"/>
            </a:xfrm>
          </p:grpSpPr>
          <p:pic>
            <p:nvPicPr>
              <p:cNvPr id="222" name="Picture 2" descr=""/>
              <p:cNvPicPr/>
              <p:nvPr/>
            </p:nvPicPr>
            <p:blipFill>
              <a:blip r:embed="rId1"/>
              <a:stretch/>
            </p:blipFill>
            <p:spPr>
              <a:xfrm>
                <a:off x="264240" y="895680"/>
                <a:ext cx="11163240" cy="4757760"/>
              </a:xfrm>
              <a:prstGeom prst="rect">
                <a:avLst/>
              </a:prstGeom>
              <a:ln w="0">
                <a:noFill/>
              </a:ln>
            </p:spPr>
          </p:pic>
          <p:sp>
            <p:nvSpPr>
              <p:cNvPr id="223" name="Rectangle 1"/>
              <p:cNvSpPr/>
              <p:nvPr/>
            </p:nvSpPr>
            <p:spPr>
              <a:xfrm>
                <a:off x="3918960" y="1063800"/>
                <a:ext cx="3059640" cy="5590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IN" sz="1800" spc="-1" strike="noStrike">
                  <a:solidFill>
                    <a:schemeClr val="lt1"/>
                  </a:solidFill>
                  <a:latin typeface="Calibri"/>
                  <a:ea typeface="DejaVu Sans"/>
                </a:endParaRPr>
              </a:p>
            </p:txBody>
          </p:sp>
          <p:sp>
            <p:nvSpPr>
              <p:cNvPr id="224" name="Rectangle 2"/>
              <p:cNvSpPr/>
              <p:nvPr/>
            </p:nvSpPr>
            <p:spPr>
              <a:xfrm>
                <a:off x="8276400" y="1297080"/>
                <a:ext cx="1016280" cy="3913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IN" sz="1800" spc="-1" strike="noStrike">
                  <a:solidFill>
                    <a:schemeClr val="lt1"/>
                  </a:solidFill>
                  <a:latin typeface="Calibri"/>
                  <a:ea typeface="DejaVu Sans"/>
                </a:endParaRPr>
              </a:p>
            </p:txBody>
          </p:sp>
        </p:grpSp>
        <p:sp>
          <p:nvSpPr>
            <p:cNvPr id="225" name="Rectangle 4"/>
            <p:cNvSpPr/>
            <p:nvPr/>
          </p:nvSpPr>
          <p:spPr>
            <a:xfrm>
              <a:off x="4077360" y="1521000"/>
              <a:ext cx="2863800" cy="223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IN" sz="1800" spc="-1" strike="noStrike">
                <a:solidFill>
                  <a:schemeClr val="lt1"/>
                </a:solidFill>
                <a:latin typeface="Calibri"/>
                <a:ea typeface="DejaVu Sans"/>
              </a:endParaRPr>
            </a:p>
          </p:txBody>
        </p:sp>
      </p:grpSp>
    </p:spTree>
  </p:cSld>
  <mc:AlternateContent>
    <mc:Choice Requires="p14">
      <p:transition spd="slow" p14:dur="2000"/>
    </mc:Choice>
    <mc:Fallback>
      <p:transition spd="slow"/>
    </mc:Fallback>
  </mc:AlternateContent>
</p:sld>
</file>

<file path=ppt/slides/slide6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6" name="TextBox 2"/>
          <p:cNvSpPr/>
          <p:nvPr/>
        </p:nvSpPr>
        <p:spPr>
          <a:xfrm>
            <a:off x="214560" y="452160"/>
            <a:ext cx="11858400" cy="6156000"/>
          </a:xfrm>
          <a:prstGeom prst="rect">
            <a:avLst/>
          </a:prstGeom>
          <a:noFill/>
          <a:ln w="0">
            <a:noFill/>
          </a:ln>
        </p:spPr>
        <p:style>
          <a:lnRef idx="0"/>
          <a:fillRef idx="0"/>
          <a:effectRef idx="0"/>
          <a:fontRef idx="minor"/>
        </p:style>
        <p:txBody>
          <a:bodyPr lIns="90000" rIns="90000" tIns="45000" bIns="45000" anchor="t">
            <a:spAutoFit/>
          </a:bodyPr>
          <a:p>
            <a:pPr algn="just">
              <a:lnSpc>
                <a:spcPct val="100000"/>
              </a:lnSpc>
            </a:pPr>
            <a:r>
              <a:rPr b="1" lang="en-US" sz="3200" spc="-1" strike="noStrike" u="sng">
                <a:solidFill>
                  <a:srgbClr val="222222"/>
                </a:solidFill>
                <a:uFillTx/>
                <a:latin typeface="Rubik"/>
                <a:ea typeface="DejaVu Sans"/>
              </a:rPr>
              <a:t>Applications of DC Motors</a:t>
            </a:r>
            <a:endParaRPr b="0" lang="en-US" sz="3200" spc="-1" strike="noStrike">
              <a:solidFill>
                <a:srgbClr val="000000"/>
              </a:solidFill>
              <a:latin typeface="Arial"/>
            </a:endParaRPr>
          </a:p>
          <a:p>
            <a:pPr algn="just">
              <a:lnSpc>
                <a:spcPct val="100000"/>
              </a:lnSpc>
            </a:pPr>
            <a:r>
              <a:rPr b="0" lang="en-US" sz="1800" spc="-1" strike="noStrike">
                <a:solidFill>
                  <a:srgbClr val="222222"/>
                </a:solidFill>
                <a:latin typeface="Nunito Sans"/>
                <a:ea typeface="DejaVu Sans"/>
              </a:rPr>
              <a:t>The main applications of the three types of direct current motors are given below.</a:t>
            </a:r>
            <a:endParaRPr b="0" lang="en-US" sz="1800" spc="-1" strike="noStrike">
              <a:solidFill>
                <a:srgbClr val="000000"/>
              </a:solidFill>
              <a:latin typeface="Arial"/>
            </a:endParaRPr>
          </a:p>
          <a:p>
            <a:pPr algn="just">
              <a:lnSpc>
                <a:spcPct val="100000"/>
              </a:lnSpc>
            </a:pPr>
            <a:r>
              <a:rPr b="1" lang="en-US" sz="3200" spc="-1" strike="noStrike" u="sng">
                <a:solidFill>
                  <a:srgbClr val="222222"/>
                </a:solidFill>
                <a:uFillTx/>
                <a:latin typeface="Rubik"/>
                <a:ea typeface="DejaVu Sans"/>
              </a:rPr>
              <a:t>Series Motors</a:t>
            </a:r>
            <a:endParaRPr b="0" lang="en-US" sz="3200" spc="-1" strike="noStrike">
              <a:solidFill>
                <a:srgbClr val="000000"/>
              </a:solidFill>
              <a:latin typeface="Arial"/>
            </a:endParaRPr>
          </a:p>
          <a:p>
            <a:pPr algn="just">
              <a:lnSpc>
                <a:spcPct val="100000"/>
              </a:lnSpc>
            </a:pPr>
            <a:r>
              <a:rPr b="0" lang="en-US" sz="2000" spc="-1" strike="noStrike">
                <a:solidFill>
                  <a:srgbClr val="222222"/>
                </a:solidFill>
                <a:latin typeface="Nunito Sans"/>
                <a:ea typeface="DejaVu Sans"/>
              </a:rPr>
              <a:t>The </a:t>
            </a:r>
            <a:r>
              <a:rPr b="1" lang="en-US" sz="2000" spc="-1" strike="noStrike">
                <a:solidFill>
                  <a:srgbClr val="222222"/>
                </a:solidFill>
                <a:latin typeface="Nunito Sans"/>
                <a:ea typeface="DejaVu Sans"/>
              </a:rPr>
              <a:t>series DC motors </a:t>
            </a:r>
            <a:r>
              <a:rPr b="0" lang="en-US" sz="2000" spc="-1" strike="noStrike">
                <a:solidFill>
                  <a:srgbClr val="222222"/>
                </a:solidFill>
                <a:latin typeface="Nunito Sans"/>
                <a:ea typeface="DejaVu Sans"/>
              </a:rPr>
              <a:t>are used where </a:t>
            </a:r>
            <a:r>
              <a:rPr b="1" lang="en-US" sz="2000" spc="-1" strike="noStrike">
                <a:solidFill>
                  <a:srgbClr val="222222"/>
                </a:solidFill>
                <a:latin typeface="Nunito Sans"/>
                <a:ea typeface="DejaVu Sans"/>
              </a:rPr>
              <a:t>high starting torque is required and variations in speed are possible. </a:t>
            </a:r>
            <a:endParaRPr b="0" lang="en-US" sz="2000" spc="-1" strike="noStrike">
              <a:solidFill>
                <a:srgbClr val="000000"/>
              </a:solidFill>
              <a:latin typeface="Arial"/>
            </a:endParaRPr>
          </a:p>
          <a:p>
            <a:pPr algn="just">
              <a:lnSpc>
                <a:spcPct val="100000"/>
              </a:lnSpc>
            </a:pPr>
            <a:r>
              <a:rPr b="0" lang="en-US" sz="2000" spc="-1" strike="noStrike">
                <a:solidFill>
                  <a:srgbClr val="222222"/>
                </a:solidFill>
                <a:latin typeface="Nunito Sans"/>
                <a:ea typeface="DejaVu Sans"/>
              </a:rPr>
              <a:t>For example – the series motors are used in the </a:t>
            </a:r>
            <a:r>
              <a:rPr b="1" lang="en-US" sz="2000" spc="-1" strike="noStrike">
                <a:solidFill>
                  <a:srgbClr val="222222"/>
                </a:solidFill>
                <a:latin typeface="Nunito Sans"/>
                <a:ea typeface="DejaVu Sans"/>
              </a:rPr>
              <a:t>traction system, cranes, air compressors, Vaccum Cleaner, Sewing machine, etc.</a:t>
            </a:r>
            <a:endParaRPr b="0" lang="en-US" sz="2000" spc="-1" strike="noStrike">
              <a:solidFill>
                <a:srgbClr val="000000"/>
              </a:solidFill>
              <a:latin typeface="Arial"/>
            </a:endParaRPr>
          </a:p>
          <a:p>
            <a:pPr algn="just">
              <a:lnSpc>
                <a:spcPct val="100000"/>
              </a:lnSpc>
            </a:pPr>
            <a:r>
              <a:rPr b="1" lang="en-US" sz="2800" spc="-1" strike="noStrike" u="sng">
                <a:solidFill>
                  <a:srgbClr val="222222"/>
                </a:solidFill>
                <a:uFillTx/>
                <a:latin typeface="Rubik"/>
                <a:ea typeface="DejaVu Sans"/>
              </a:rPr>
              <a:t>Shunt Motors</a:t>
            </a:r>
            <a:endParaRPr b="0" lang="en-US" sz="2800" spc="-1" strike="noStrike">
              <a:solidFill>
                <a:srgbClr val="000000"/>
              </a:solidFill>
              <a:latin typeface="Arial"/>
            </a:endParaRPr>
          </a:p>
          <a:p>
            <a:pPr algn="just">
              <a:lnSpc>
                <a:spcPct val="100000"/>
              </a:lnSpc>
            </a:pPr>
            <a:r>
              <a:rPr b="0" lang="en-US" sz="2000" spc="-1" strike="noStrike">
                <a:solidFill>
                  <a:srgbClr val="222222"/>
                </a:solidFill>
                <a:latin typeface="Nunito Sans"/>
                <a:ea typeface="DejaVu Sans"/>
              </a:rPr>
              <a:t>The </a:t>
            </a:r>
            <a:r>
              <a:rPr b="1" lang="en-US" sz="2000" spc="-1" strike="noStrike">
                <a:solidFill>
                  <a:srgbClr val="222222"/>
                </a:solidFill>
                <a:latin typeface="Nunito Sans"/>
                <a:ea typeface="DejaVu Sans"/>
              </a:rPr>
              <a:t>shunt motors </a:t>
            </a:r>
            <a:r>
              <a:rPr b="0" lang="en-US" sz="2000" spc="-1" strike="noStrike">
                <a:solidFill>
                  <a:srgbClr val="222222"/>
                </a:solidFill>
                <a:latin typeface="Nunito Sans"/>
                <a:ea typeface="DejaVu Sans"/>
              </a:rPr>
              <a:t>are used where </a:t>
            </a:r>
            <a:r>
              <a:rPr b="1" lang="en-US" sz="2000" spc="-1" strike="noStrike">
                <a:solidFill>
                  <a:srgbClr val="222222"/>
                </a:solidFill>
                <a:latin typeface="Nunito Sans"/>
                <a:ea typeface="DejaVu Sans"/>
              </a:rPr>
              <a:t>constant speed is required and starting conditions </a:t>
            </a:r>
            <a:r>
              <a:rPr b="0" lang="en-US" sz="2000" spc="-1" strike="noStrike">
                <a:solidFill>
                  <a:srgbClr val="222222"/>
                </a:solidFill>
                <a:latin typeface="Nunito Sans"/>
                <a:ea typeface="DejaVu Sans"/>
              </a:rPr>
              <a:t>are not severe. The various applications of DC shunt motor are in </a:t>
            </a:r>
            <a:r>
              <a:rPr b="1" lang="en-US" sz="2000" spc="-1" strike="noStrike">
                <a:solidFill>
                  <a:srgbClr val="222222"/>
                </a:solidFill>
                <a:latin typeface="Nunito Sans"/>
                <a:ea typeface="DejaVu Sans"/>
              </a:rPr>
              <a:t>Lathe Machines, Centrifugal Pumps, Fans, Blowers, Conveyors, Lifts, Weaving Machine, Spinning machines, etc.</a:t>
            </a:r>
            <a:endParaRPr b="0" lang="en-US" sz="2000" spc="-1" strike="noStrike">
              <a:solidFill>
                <a:srgbClr val="000000"/>
              </a:solidFill>
              <a:latin typeface="Arial"/>
            </a:endParaRPr>
          </a:p>
          <a:p>
            <a:pPr algn="just">
              <a:lnSpc>
                <a:spcPct val="100000"/>
              </a:lnSpc>
            </a:pPr>
            <a:r>
              <a:rPr b="1" lang="en-US" sz="2800" spc="-1" strike="noStrike" u="sng">
                <a:solidFill>
                  <a:srgbClr val="222222"/>
                </a:solidFill>
                <a:uFillTx/>
                <a:latin typeface="Rubik"/>
                <a:ea typeface="DejaVu Sans"/>
              </a:rPr>
              <a:t>Compound Motors</a:t>
            </a:r>
            <a:endParaRPr b="0" lang="en-US" sz="2800" spc="-1" strike="noStrike">
              <a:solidFill>
                <a:srgbClr val="000000"/>
              </a:solidFill>
              <a:latin typeface="Arial"/>
            </a:endParaRPr>
          </a:p>
          <a:p>
            <a:pPr algn="just">
              <a:lnSpc>
                <a:spcPct val="100000"/>
              </a:lnSpc>
            </a:pPr>
            <a:r>
              <a:rPr b="0" lang="en-US" sz="2000" spc="-1" strike="noStrike">
                <a:solidFill>
                  <a:srgbClr val="222222"/>
                </a:solidFill>
                <a:latin typeface="Nunito Sans"/>
                <a:ea typeface="DejaVu Sans"/>
              </a:rPr>
              <a:t>The compound motors are used where higher starting torque and fairly constant speed is required. The examples of usage of compound motors are in </a:t>
            </a:r>
            <a:r>
              <a:rPr b="1" lang="en-US" sz="2000" spc="-1" strike="noStrike">
                <a:solidFill>
                  <a:srgbClr val="222222"/>
                </a:solidFill>
                <a:latin typeface="Nunito Sans"/>
                <a:ea typeface="DejaVu Sans"/>
              </a:rPr>
              <a:t>Presses, Shears, Conveyors, Elevators, Rolling Mills, Heavy Planners, etc.</a:t>
            </a:r>
            <a:endParaRPr b="0" lang="en-US" sz="2000" spc="-1" strike="noStrike">
              <a:solidFill>
                <a:srgbClr val="000000"/>
              </a:solidFill>
              <a:latin typeface="Arial"/>
            </a:endParaRPr>
          </a:p>
          <a:p>
            <a:pPr algn="just">
              <a:lnSpc>
                <a:spcPct val="100000"/>
              </a:lnSpc>
            </a:pPr>
            <a:r>
              <a:rPr b="0" lang="en-US" sz="2000" spc="-1" strike="noStrike">
                <a:solidFill>
                  <a:srgbClr val="222222"/>
                </a:solidFill>
                <a:latin typeface="Nunito Sans"/>
                <a:ea typeface="DejaVu Sans"/>
              </a:rPr>
              <a:t>The </a:t>
            </a:r>
            <a:r>
              <a:rPr b="1" lang="en-US" sz="2000" spc="-1" strike="noStrike">
                <a:solidFill>
                  <a:srgbClr val="222222"/>
                </a:solidFill>
                <a:latin typeface="Nunito Sans"/>
                <a:ea typeface="DejaVu Sans"/>
              </a:rPr>
              <a:t>small DC machines </a:t>
            </a:r>
            <a:r>
              <a:rPr b="0" lang="en-US" sz="2000" spc="-1" strike="noStrike">
                <a:solidFill>
                  <a:srgbClr val="222222"/>
                </a:solidFill>
                <a:latin typeface="Nunito Sans"/>
                <a:ea typeface="DejaVu Sans"/>
              </a:rPr>
              <a:t>whose ratings are in fractional kilowatt are mainly used as control device such in techno generators for </a:t>
            </a:r>
            <a:r>
              <a:rPr b="1" lang="en-US" sz="2000" spc="-1" strike="noStrike">
                <a:solidFill>
                  <a:srgbClr val="222222"/>
                </a:solidFill>
                <a:latin typeface="Nunito Sans"/>
                <a:ea typeface="DejaVu Sans"/>
              </a:rPr>
              <a:t>speed sensing and in servo motors for positioning and tracking.</a:t>
            </a:r>
            <a:endParaRPr b="0" lang="en-US" sz="20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7" name="TextBox 2"/>
          <p:cNvSpPr/>
          <p:nvPr/>
        </p:nvSpPr>
        <p:spPr>
          <a:xfrm>
            <a:off x="158760" y="1002960"/>
            <a:ext cx="11242800" cy="2649240"/>
          </a:xfrm>
          <a:prstGeom prst="rect">
            <a:avLst/>
          </a:prstGeom>
          <a:noFill/>
          <a:ln w="0">
            <a:noFill/>
          </a:ln>
        </p:spPr>
        <p:style>
          <a:lnRef idx="0"/>
          <a:fillRef idx="0"/>
          <a:effectRef idx="0"/>
          <a:fontRef idx="minor"/>
        </p:style>
        <p:txBody>
          <a:bodyPr lIns="90000" rIns="90000" tIns="45000" bIns="45000" anchor="t">
            <a:spAutoFit/>
          </a:bodyPr>
          <a:p>
            <a:pPr algn="just">
              <a:lnSpc>
                <a:spcPct val="100000"/>
              </a:lnSpc>
            </a:pPr>
            <a:r>
              <a:rPr b="1" lang="en-US" sz="2800" spc="-1" strike="noStrike">
                <a:solidFill>
                  <a:srgbClr val="1e1e1e"/>
                </a:solidFill>
                <a:latin typeface="open sans"/>
                <a:ea typeface="DejaVu Sans"/>
              </a:rPr>
              <a:t>Electrical transformer</a:t>
            </a:r>
            <a:r>
              <a:rPr b="0" lang="en-US" sz="2800" spc="-1" strike="noStrike">
                <a:solidFill>
                  <a:srgbClr val="1e1e1e"/>
                </a:solidFill>
                <a:latin typeface="open sans"/>
                <a:ea typeface="DejaVu Sans"/>
              </a:rPr>
              <a:t> is a static </a:t>
            </a:r>
            <a:r>
              <a:rPr b="0" lang="en-US" sz="2800" spc="-1" strike="noStrike">
                <a:solidFill>
                  <a:srgbClr val="000000"/>
                </a:solidFill>
                <a:latin typeface="open sans"/>
                <a:ea typeface="DejaVu Sans"/>
              </a:rPr>
              <a:t>electrical machine </a:t>
            </a:r>
            <a:r>
              <a:rPr b="0" lang="en-US" sz="2800" spc="-1" strike="noStrike">
                <a:solidFill>
                  <a:srgbClr val="1e1e1e"/>
                </a:solidFill>
                <a:latin typeface="open sans"/>
                <a:ea typeface="DejaVu Sans"/>
              </a:rPr>
              <a:t>which transforms electrical power from one circuit to another circuit, without changing the frequency. </a:t>
            </a:r>
            <a:endParaRPr b="0" lang="en-US" sz="2800" spc="-1" strike="noStrike">
              <a:solidFill>
                <a:srgbClr val="000000"/>
              </a:solidFill>
              <a:latin typeface="Arial"/>
            </a:endParaRPr>
          </a:p>
          <a:p>
            <a:pPr algn="just">
              <a:lnSpc>
                <a:spcPct val="100000"/>
              </a:lnSpc>
            </a:pPr>
            <a:r>
              <a:rPr b="0" lang="en-US" sz="2800" spc="-1" strike="noStrike">
                <a:solidFill>
                  <a:srgbClr val="1e1e1e"/>
                </a:solidFill>
                <a:latin typeface="open sans"/>
                <a:ea typeface="DejaVu Sans"/>
              </a:rPr>
              <a:t>Transformer can increase or decrease the voltage with corresponding decrease or increase in current.</a:t>
            </a:r>
            <a:endParaRPr b="0" lang="en-US" sz="2800" spc="-1" strike="noStrike">
              <a:solidFill>
                <a:srgbClr val="000000"/>
              </a:solidFill>
              <a:latin typeface="Arial"/>
            </a:endParaRPr>
          </a:p>
          <a:p>
            <a:pPr algn="just">
              <a:lnSpc>
                <a:spcPct val="100000"/>
              </a:lnSpc>
            </a:pPr>
            <a:endParaRPr b="0" lang="en-US" sz="2800" spc="-1" strike="noStrike">
              <a:solidFill>
                <a:srgbClr val="000000"/>
              </a:solidFill>
              <a:latin typeface="Arial"/>
            </a:endParaRPr>
          </a:p>
        </p:txBody>
      </p:sp>
      <p:sp>
        <p:nvSpPr>
          <p:cNvPr id="228" name="TextBox 3"/>
          <p:cNvSpPr/>
          <p:nvPr/>
        </p:nvSpPr>
        <p:spPr>
          <a:xfrm>
            <a:off x="4380840" y="121320"/>
            <a:ext cx="2798640" cy="5770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1" lang="en-US" sz="3200" spc="-1" strike="noStrike" u="sng">
                <a:solidFill>
                  <a:srgbClr val="000000"/>
                </a:solidFill>
                <a:uFillTx/>
                <a:latin typeface="Calibri"/>
                <a:ea typeface="DejaVu Sans"/>
              </a:rPr>
              <a:t>TRANSFORMER</a:t>
            </a:r>
            <a:endParaRPr b="0" lang="en-US" sz="3200" spc="-1" strike="noStrike">
              <a:solidFill>
                <a:srgbClr val="000000"/>
              </a:solidFill>
              <a:latin typeface="Arial"/>
            </a:endParaRPr>
          </a:p>
        </p:txBody>
      </p:sp>
      <p:pic>
        <p:nvPicPr>
          <p:cNvPr id="229" name="Picture 4" descr="Electrical Transformer Multiple choice Question (Electrical Mcqs) and  Answer Part 2 - Electrical Portal"/>
          <p:cNvPicPr/>
          <p:nvPr/>
        </p:nvPicPr>
        <p:blipFill>
          <a:blip r:embed="rId1"/>
          <a:stretch/>
        </p:blipFill>
        <p:spPr>
          <a:xfrm>
            <a:off x="2752560" y="3312360"/>
            <a:ext cx="6912360" cy="3369240"/>
          </a:xfrm>
          <a:prstGeom prst="rect">
            <a:avLst/>
          </a:prstGeom>
          <a:ln w="0">
            <a:noFill/>
          </a:ln>
        </p:spPr>
      </p:pic>
    </p:spTree>
  </p:cSld>
  <mc:AlternateContent>
    <mc:Choice Requires="p14">
      <p:transition spd="slow" p14:dur="2000"/>
    </mc:Choice>
    <mc:Fallback>
      <p:transition spd="slow"/>
    </mc:Fallback>
  </mc:AlternateContent>
</p:sld>
</file>

<file path=ppt/slides/slide6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230" name="Group 7"/>
          <p:cNvGrpSpPr/>
          <p:nvPr/>
        </p:nvGrpSpPr>
        <p:grpSpPr>
          <a:xfrm>
            <a:off x="559800" y="127800"/>
            <a:ext cx="9888840" cy="5864400"/>
            <a:chOff x="559800" y="127800"/>
            <a:chExt cx="9888840" cy="5864400"/>
          </a:xfrm>
        </p:grpSpPr>
        <p:sp>
          <p:nvSpPr>
            <p:cNvPr id="231" name="TextBox 2"/>
            <p:cNvSpPr/>
            <p:nvPr/>
          </p:nvSpPr>
          <p:spPr>
            <a:xfrm>
              <a:off x="3608640" y="127800"/>
              <a:ext cx="4172400" cy="94284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1" lang="en-IN" sz="2800" spc="-1" strike="noStrike">
                  <a:solidFill>
                    <a:srgbClr val="1e1e1e"/>
                  </a:solidFill>
                  <a:latin typeface="Raleway"/>
                  <a:ea typeface="DejaVu Sans"/>
                </a:rPr>
                <a:t>Types Of Transformers</a:t>
              </a:r>
              <a:endParaRPr b="0" lang="en-US" sz="2800" spc="-1" strike="noStrike">
                <a:solidFill>
                  <a:srgbClr val="000000"/>
                </a:solidFill>
                <a:latin typeface="Arial"/>
              </a:endParaRPr>
            </a:p>
          </p:txBody>
        </p:sp>
        <p:sp>
          <p:nvSpPr>
            <p:cNvPr id="232" name="TextBox 4"/>
            <p:cNvSpPr/>
            <p:nvPr/>
          </p:nvSpPr>
          <p:spPr>
            <a:xfrm>
              <a:off x="559800" y="865080"/>
              <a:ext cx="6096960" cy="51624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1" lang="en-US" sz="2800" spc="-1" strike="noStrike">
                  <a:solidFill>
                    <a:srgbClr val="1e1e1e"/>
                  </a:solidFill>
                  <a:latin typeface="open sans"/>
                  <a:ea typeface="DejaVu Sans"/>
                </a:rPr>
                <a:t>On the basis of construction</a:t>
              </a:r>
              <a:endParaRPr b="0" lang="en-US" sz="2800" spc="-1" strike="noStrike">
                <a:solidFill>
                  <a:srgbClr val="000000"/>
                </a:solidFill>
                <a:latin typeface="Arial"/>
              </a:endParaRPr>
            </a:p>
          </p:txBody>
        </p:sp>
        <p:pic>
          <p:nvPicPr>
            <p:cNvPr id="233" name="Picture 5" descr=""/>
            <p:cNvPicPr/>
            <p:nvPr/>
          </p:nvPicPr>
          <p:blipFill>
            <a:blip r:embed="rId1"/>
            <a:stretch/>
          </p:blipFill>
          <p:spPr>
            <a:xfrm>
              <a:off x="1698120" y="1683000"/>
              <a:ext cx="8750520" cy="4309200"/>
            </a:xfrm>
            <a:prstGeom prst="rect">
              <a:avLst/>
            </a:prstGeom>
            <a:ln w="0">
              <a:noFill/>
            </a:ln>
          </p:spPr>
        </p:pic>
        <p:sp>
          <p:nvSpPr>
            <p:cNvPr id="234" name="Rectangle 6"/>
            <p:cNvSpPr/>
            <p:nvPr/>
          </p:nvSpPr>
          <p:spPr>
            <a:xfrm>
              <a:off x="5337000" y="3429000"/>
              <a:ext cx="1818720" cy="6850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IN" sz="1800" spc="-1" strike="noStrike">
                <a:solidFill>
                  <a:schemeClr val="lt1"/>
                </a:solidFill>
                <a:latin typeface="Calibri"/>
                <a:ea typeface="DejaVu Sans"/>
              </a:endParaRPr>
            </a:p>
          </p:txBody>
        </p:sp>
      </p:grpSp>
    </p:spTree>
  </p:cSld>
  <mc:AlternateContent>
    <mc:Choice Requires="p14">
      <p:transition spd="slow" p14:dur="2000"/>
    </mc:Choice>
    <mc:Fallback>
      <p:transition spd="slow"/>
    </mc:Fallback>
  </mc:AlternateContent>
</p:sld>
</file>

<file path=ppt/slides/slide6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235" name="Group 3"/>
          <p:cNvGrpSpPr/>
          <p:nvPr/>
        </p:nvGrpSpPr>
        <p:grpSpPr>
          <a:xfrm>
            <a:off x="1945080" y="2024640"/>
            <a:ext cx="7911720" cy="4450320"/>
            <a:chOff x="1945080" y="2024640"/>
            <a:chExt cx="7911720" cy="4450320"/>
          </a:xfrm>
        </p:grpSpPr>
        <p:pic>
          <p:nvPicPr>
            <p:cNvPr id="236" name="Picture 2" descr="Pin on AC machines"/>
            <p:cNvPicPr/>
            <p:nvPr/>
          </p:nvPicPr>
          <p:blipFill>
            <a:blip r:embed="rId1"/>
            <a:stretch/>
          </p:blipFill>
          <p:spPr>
            <a:xfrm>
              <a:off x="1945080" y="2024640"/>
              <a:ext cx="7911720" cy="4449960"/>
            </a:xfrm>
            <a:prstGeom prst="rect">
              <a:avLst/>
            </a:prstGeom>
            <a:ln w="0">
              <a:noFill/>
            </a:ln>
          </p:spPr>
        </p:pic>
        <p:sp>
          <p:nvSpPr>
            <p:cNvPr id="237" name="Rectangle 1"/>
            <p:cNvSpPr/>
            <p:nvPr/>
          </p:nvSpPr>
          <p:spPr>
            <a:xfrm>
              <a:off x="4366800" y="6083640"/>
              <a:ext cx="2966400" cy="391320"/>
            </a:xfrm>
            <a:prstGeom prst="rect">
              <a:avLst/>
            </a:prstGeom>
            <a:solidFill>
              <a:schemeClr val="accent1">
                <a:lumMod val="75000"/>
              </a:schemeClr>
            </a:solidFill>
            <a:ln>
              <a:solidFill>
                <a:srgbClr val="325490"/>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IN" sz="1800" spc="-1" strike="noStrike">
                <a:solidFill>
                  <a:schemeClr val="lt1"/>
                </a:solidFill>
                <a:latin typeface="Calibri"/>
                <a:ea typeface="DejaVu Sans"/>
              </a:endParaRPr>
            </a:p>
          </p:txBody>
        </p:sp>
        <p:sp>
          <p:nvSpPr>
            <p:cNvPr id="238" name="Rectangle 2"/>
            <p:cNvSpPr/>
            <p:nvPr/>
          </p:nvSpPr>
          <p:spPr>
            <a:xfrm>
              <a:off x="7455240" y="5784840"/>
              <a:ext cx="2401560" cy="689760"/>
            </a:xfrm>
            <a:prstGeom prst="rect">
              <a:avLst/>
            </a:prstGeom>
            <a:solidFill>
              <a:schemeClr val="accent1">
                <a:lumMod val="50000"/>
              </a:schemeClr>
            </a:solidFill>
            <a:ln>
              <a:solidFill>
                <a:srgbClr val="325490"/>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IN" sz="1800" spc="-1" strike="noStrike">
                <a:solidFill>
                  <a:schemeClr val="lt1"/>
                </a:solidFill>
                <a:latin typeface="Calibri"/>
                <a:ea typeface="DejaVu Sans"/>
              </a:endParaRPr>
            </a:p>
          </p:txBody>
        </p:sp>
      </p:grpSp>
      <p:sp>
        <p:nvSpPr>
          <p:cNvPr id="239" name="TextBox 6"/>
          <p:cNvSpPr/>
          <p:nvPr/>
        </p:nvSpPr>
        <p:spPr>
          <a:xfrm>
            <a:off x="1108080" y="703800"/>
            <a:ext cx="6096960" cy="5770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1" lang="en-US" sz="3200" spc="-1" strike="noStrike">
                <a:solidFill>
                  <a:srgbClr val="1e1e1e"/>
                </a:solidFill>
                <a:latin typeface="open sans"/>
                <a:ea typeface="DejaVu Sans"/>
              </a:rPr>
              <a:t>On the basis of their purpose</a:t>
            </a:r>
            <a:endParaRPr b="0" lang="en-US" sz="3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3" name="TextBox 3"/>
          <p:cNvSpPr/>
          <p:nvPr/>
        </p:nvSpPr>
        <p:spPr>
          <a:xfrm>
            <a:off x="2377440" y="239040"/>
            <a:ext cx="6850080" cy="69912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1" lang="en-US" sz="4000" spc="-1" strike="noStrike" u="sng">
                <a:solidFill>
                  <a:srgbClr val="000000"/>
                </a:solidFill>
                <a:uFillTx/>
                <a:latin typeface="Calibri"/>
                <a:ea typeface="DejaVu Sans"/>
              </a:rPr>
              <a:t>Construction of a DC Generator</a:t>
            </a:r>
            <a:endParaRPr b="0" lang="en-US" sz="4000" spc="-1" strike="noStrike">
              <a:solidFill>
                <a:srgbClr val="000000"/>
              </a:solidFill>
              <a:latin typeface="Arial"/>
            </a:endParaRPr>
          </a:p>
        </p:txBody>
      </p:sp>
      <p:pic>
        <p:nvPicPr>
          <p:cNvPr id="94" name="Picture 2" descr=""/>
          <p:cNvPicPr/>
          <p:nvPr/>
        </p:nvPicPr>
        <p:blipFill>
          <a:blip r:embed="rId1"/>
          <a:stretch/>
        </p:blipFill>
        <p:spPr>
          <a:xfrm>
            <a:off x="561240" y="1449000"/>
            <a:ext cx="11128680" cy="4444560"/>
          </a:xfrm>
          <a:prstGeom prst="rect">
            <a:avLst/>
          </a:prstGeom>
          <a:ln w="9525">
            <a:noFill/>
          </a:ln>
        </p:spPr>
      </p:pic>
    </p:spTree>
  </p:cSld>
  <mc:AlternateContent>
    <mc:Choice Requires="p14">
      <p:transition spd="slow" p14:dur="2000"/>
    </mc:Choice>
    <mc:Fallback>
      <p:transition spd="slow"/>
    </mc:Fallback>
  </mc:AlternateContent>
</p:sld>
</file>

<file path=ppt/slides/slide7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0" name="TextBox 2"/>
          <p:cNvSpPr/>
          <p:nvPr/>
        </p:nvSpPr>
        <p:spPr>
          <a:xfrm>
            <a:off x="837360" y="541440"/>
            <a:ext cx="6096960" cy="161352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1" lang="en-US" sz="2800" spc="-1" strike="noStrike">
                <a:solidFill>
                  <a:srgbClr val="1e1e1e"/>
                </a:solidFill>
                <a:latin typeface="open sans"/>
                <a:ea typeface="DejaVu Sans"/>
              </a:rPr>
              <a:t>On the basis of type of supply</a:t>
            </a:r>
            <a:endParaRPr b="0" lang="en-US" sz="2800" spc="-1" strike="noStrike">
              <a:solidFill>
                <a:srgbClr val="000000"/>
              </a:solidFill>
              <a:latin typeface="Arial"/>
            </a:endParaRPr>
          </a:p>
          <a:p>
            <a:pPr>
              <a:lnSpc>
                <a:spcPct val="100000"/>
              </a:lnSpc>
            </a:pPr>
            <a:br>
              <a:rPr sz="1800"/>
            </a:br>
            <a:r>
              <a:rPr b="0" lang="en-US" sz="1800" spc="-1" strike="noStrike">
                <a:solidFill>
                  <a:srgbClr val="000000"/>
                </a:solidFill>
                <a:latin typeface="Calibri"/>
                <a:ea typeface="DejaVu Sans"/>
              </a:rPr>
              <a:t>1. </a:t>
            </a:r>
            <a:r>
              <a:rPr b="0" lang="en-US" sz="1800" spc="-1" strike="noStrike">
                <a:solidFill>
                  <a:srgbClr val="1e1e1e"/>
                </a:solidFill>
                <a:latin typeface="open sans"/>
                <a:ea typeface="DejaVu Sans"/>
              </a:rPr>
              <a:t>Single-phase transformer</a:t>
            </a:r>
            <a:endParaRPr b="0" lang="en-US" sz="1800" spc="-1" strike="noStrike">
              <a:solidFill>
                <a:srgbClr val="000000"/>
              </a:solidFill>
              <a:latin typeface="Arial"/>
            </a:endParaRPr>
          </a:p>
          <a:p>
            <a:pPr>
              <a:lnSpc>
                <a:spcPct val="100000"/>
              </a:lnSpc>
            </a:pPr>
            <a:endParaRPr b="0" lang="en-US" sz="1800" spc="-1" strike="noStrike">
              <a:solidFill>
                <a:srgbClr val="000000"/>
              </a:solidFill>
              <a:latin typeface="Arial"/>
            </a:endParaRPr>
          </a:p>
          <a:p>
            <a:pPr>
              <a:lnSpc>
                <a:spcPct val="100000"/>
              </a:lnSpc>
            </a:pPr>
            <a:r>
              <a:rPr b="0" lang="en-US" sz="1800" spc="-1" strike="noStrike">
                <a:solidFill>
                  <a:srgbClr val="1e1e1e"/>
                </a:solidFill>
                <a:latin typeface="open sans"/>
                <a:ea typeface="DejaVu Sans"/>
              </a:rPr>
              <a:t>2. Three-phase transformer</a:t>
            </a:r>
            <a:endParaRPr b="0" lang="en-US" sz="1800" spc="-1" strike="noStrike">
              <a:solidFill>
                <a:srgbClr val="000000"/>
              </a:solidFill>
              <a:latin typeface="Arial"/>
            </a:endParaRPr>
          </a:p>
        </p:txBody>
      </p:sp>
      <p:pic>
        <p:nvPicPr>
          <p:cNvPr id="241" name="Picture 3" descr=""/>
          <p:cNvPicPr/>
          <p:nvPr/>
        </p:nvPicPr>
        <p:blipFill>
          <a:blip r:embed="rId1"/>
          <a:stretch/>
        </p:blipFill>
        <p:spPr>
          <a:xfrm>
            <a:off x="4806360" y="1748160"/>
            <a:ext cx="5139360" cy="4680000"/>
          </a:xfrm>
          <a:prstGeom prst="rect">
            <a:avLst/>
          </a:prstGeom>
          <a:ln w="0">
            <a:noFill/>
          </a:ln>
        </p:spPr>
      </p:pic>
    </p:spTree>
  </p:cSld>
  <mc:AlternateContent>
    <mc:Choice Requires="p14">
      <p:transition spd="slow" p14:dur="2000"/>
    </mc:Choice>
    <mc:Fallback>
      <p:transition spd="slow"/>
    </mc:Fallback>
  </mc:AlternateContent>
</p:sld>
</file>

<file path=ppt/slides/slide7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2" name="TextBox 2"/>
          <p:cNvSpPr/>
          <p:nvPr/>
        </p:nvSpPr>
        <p:spPr>
          <a:xfrm>
            <a:off x="333720" y="803520"/>
            <a:ext cx="11151720" cy="496404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1" lang="en-US" sz="3200" spc="-1" strike="noStrike">
                <a:solidFill>
                  <a:srgbClr val="1e1e1e"/>
                </a:solidFill>
                <a:latin typeface="open sans"/>
                <a:ea typeface="DejaVu Sans"/>
              </a:rPr>
              <a:t>On the basis of their use</a:t>
            </a:r>
            <a:br>
              <a:rPr sz="3200"/>
            </a:br>
            <a:r>
              <a:rPr b="1" lang="en-US" sz="3200" spc="-1" strike="noStrike">
                <a:solidFill>
                  <a:srgbClr val="1e1e1e"/>
                </a:solidFill>
                <a:latin typeface="open sans"/>
                <a:ea typeface="DejaVu Sans"/>
              </a:rPr>
              <a:t>Power transformer: </a:t>
            </a:r>
            <a:r>
              <a:rPr b="0" lang="en-US" sz="3200" spc="-1" strike="noStrike">
                <a:solidFill>
                  <a:srgbClr val="1e1e1e"/>
                </a:solidFill>
                <a:latin typeface="open sans"/>
                <a:ea typeface="DejaVu Sans"/>
              </a:rPr>
              <a:t>Used in </a:t>
            </a:r>
            <a:r>
              <a:rPr b="0" lang="en-US" sz="3200" spc="-1" strike="noStrike">
                <a:solidFill>
                  <a:srgbClr val="000000"/>
                </a:solidFill>
                <a:latin typeface="open sans"/>
                <a:ea typeface="DejaVu Sans"/>
              </a:rPr>
              <a:t>transmission network, high rating</a:t>
            </a:r>
            <a:endParaRPr b="0" lang="en-US" sz="3200" spc="-1" strike="noStrike">
              <a:solidFill>
                <a:srgbClr val="000000"/>
              </a:solidFill>
              <a:latin typeface="Arial"/>
            </a:endParaRPr>
          </a:p>
          <a:p>
            <a:pPr>
              <a:lnSpc>
                <a:spcPct val="100000"/>
              </a:lnSpc>
            </a:pPr>
            <a:r>
              <a:rPr b="1" lang="en-US" sz="3200" spc="-1" strike="noStrike">
                <a:solidFill>
                  <a:srgbClr val="1e1e1e"/>
                </a:solidFill>
                <a:latin typeface="open sans"/>
                <a:ea typeface="DejaVu Sans"/>
              </a:rPr>
              <a:t>Distribution transformer: </a:t>
            </a:r>
            <a:r>
              <a:rPr b="0" lang="en-US" sz="3200" spc="-1" strike="noStrike">
                <a:solidFill>
                  <a:srgbClr val="1e1e1e"/>
                </a:solidFill>
                <a:latin typeface="open sans"/>
                <a:ea typeface="DejaVu Sans"/>
              </a:rPr>
              <a:t>Used in </a:t>
            </a:r>
            <a:r>
              <a:rPr b="0" lang="en-US" sz="3200" spc="-1" strike="noStrike">
                <a:solidFill>
                  <a:srgbClr val="000000"/>
                </a:solidFill>
                <a:latin typeface="open sans"/>
                <a:ea typeface="DejaVu Sans"/>
              </a:rPr>
              <a:t>distribution network, comparatively lower rating than that of power </a:t>
            </a:r>
            <a:r>
              <a:rPr b="0" lang="en-US" sz="3200" spc="-1" strike="noStrike">
                <a:solidFill>
                  <a:srgbClr val="1e1e1e"/>
                </a:solidFill>
                <a:latin typeface="open sans"/>
                <a:ea typeface="DejaVu Sans"/>
              </a:rPr>
              <a:t>transformers.</a:t>
            </a:r>
            <a:endParaRPr b="0" lang="en-US" sz="3200" spc="-1" strike="noStrike">
              <a:solidFill>
                <a:srgbClr val="000000"/>
              </a:solidFill>
              <a:latin typeface="Arial"/>
            </a:endParaRPr>
          </a:p>
          <a:p>
            <a:pPr>
              <a:lnSpc>
                <a:spcPct val="100000"/>
              </a:lnSpc>
            </a:pPr>
            <a:r>
              <a:rPr b="1" lang="en-US" sz="3200" spc="-1" strike="noStrike">
                <a:solidFill>
                  <a:srgbClr val="1e1e1e"/>
                </a:solidFill>
                <a:latin typeface="open sans"/>
                <a:ea typeface="DejaVu Sans"/>
              </a:rPr>
              <a:t>Instrument transformer:</a:t>
            </a:r>
            <a:r>
              <a:rPr b="0" lang="en-US" sz="3200" spc="-1" strike="noStrike">
                <a:solidFill>
                  <a:srgbClr val="1e1e1e"/>
                </a:solidFill>
                <a:latin typeface="open sans"/>
                <a:ea typeface="DejaVu Sans"/>
              </a:rPr>
              <a:t> Used in relay and protection purpose in different instruments in industries</a:t>
            </a:r>
            <a:endParaRPr b="0" lang="en-US" sz="3200" spc="-1" strike="noStrike">
              <a:solidFill>
                <a:srgbClr val="000000"/>
              </a:solidFill>
              <a:latin typeface="Arial"/>
            </a:endParaRPr>
          </a:p>
          <a:p>
            <a:pPr lvl="1" marL="743040" indent="-285840">
              <a:lnSpc>
                <a:spcPct val="100000"/>
              </a:lnSpc>
              <a:buClr>
                <a:srgbClr val="1e1e1e"/>
              </a:buClr>
              <a:buFont typeface="Arial"/>
              <a:buChar char="•"/>
            </a:pPr>
            <a:r>
              <a:rPr b="0" lang="en-US" sz="3200" spc="-1" strike="noStrike">
                <a:solidFill>
                  <a:srgbClr val="1e1e1e"/>
                </a:solidFill>
                <a:latin typeface="open sans"/>
                <a:ea typeface="DejaVu Sans"/>
              </a:rPr>
              <a:t> </a:t>
            </a:r>
            <a:r>
              <a:rPr b="0" lang="en-US" sz="3200" spc="-1" strike="noStrike">
                <a:solidFill>
                  <a:srgbClr val="1e1e1e"/>
                </a:solidFill>
                <a:latin typeface="open sans"/>
                <a:ea typeface="DejaVu Sans"/>
              </a:rPr>
              <a:t>Current transformer (CT)</a:t>
            </a:r>
            <a:endParaRPr b="0" lang="en-US" sz="3200" spc="-1" strike="noStrike">
              <a:solidFill>
                <a:srgbClr val="000000"/>
              </a:solidFill>
              <a:latin typeface="Arial"/>
            </a:endParaRPr>
          </a:p>
          <a:p>
            <a:pPr lvl="1" marL="743040" indent="-285840">
              <a:lnSpc>
                <a:spcPct val="100000"/>
              </a:lnSpc>
              <a:buClr>
                <a:srgbClr val="1e1e1e"/>
              </a:buClr>
              <a:buFont typeface="Arial"/>
              <a:buChar char="•"/>
            </a:pPr>
            <a:r>
              <a:rPr b="0" lang="en-US" sz="3200" spc="-1" strike="noStrike">
                <a:solidFill>
                  <a:srgbClr val="1e1e1e"/>
                </a:solidFill>
                <a:latin typeface="open sans"/>
                <a:ea typeface="DejaVu Sans"/>
              </a:rPr>
              <a:t>Potential transformer (PT)</a:t>
            </a:r>
            <a:endParaRPr b="0" lang="en-US" sz="3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7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3" name="TextBox 2"/>
          <p:cNvSpPr/>
          <p:nvPr/>
        </p:nvSpPr>
        <p:spPr>
          <a:xfrm>
            <a:off x="576000" y="617400"/>
            <a:ext cx="10302480" cy="24058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1" lang="en-US" sz="4400" spc="-1" strike="noStrike">
                <a:solidFill>
                  <a:srgbClr val="1e1e1e"/>
                </a:solidFill>
                <a:latin typeface="open sans"/>
                <a:ea typeface="DejaVu Sans"/>
              </a:rPr>
              <a:t>On the basis of cooling employed</a:t>
            </a:r>
            <a:br>
              <a:rPr sz="3600"/>
            </a:br>
            <a:r>
              <a:rPr b="0" lang="en-US" sz="3600" spc="-1" strike="noStrike">
                <a:solidFill>
                  <a:srgbClr val="1e1e1e"/>
                </a:solidFill>
                <a:latin typeface="open sans"/>
                <a:ea typeface="DejaVu Sans"/>
              </a:rPr>
              <a:t>Oil-filled self cooled type</a:t>
            </a:r>
            <a:endParaRPr b="0" lang="en-US" sz="3600" spc="-1" strike="noStrike">
              <a:solidFill>
                <a:srgbClr val="000000"/>
              </a:solidFill>
              <a:latin typeface="Arial"/>
            </a:endParaRPr>
          </a:p>
          <a:p>
            <a:pPr>
              <a:lnSpc>
                <a:spcPct val="100000"/>
              </a:lnSpc>
            </a:pPr>
            <a:r>
              <a:rPr b="0" lang="en-US" sz="3600" spc="-1" strike="noStrike">
                <a:solidFill>
                  <a:srgbClr val="1e1e1e"/>
                </a:solidFill>
                <a:latin typeface="open sans"/>
                <a:ea typeface="DejaVu Sans"/>
              </a:rPr>
              <a:t>Oil-filled water cooled type</a:t>
            </a:r>
            <a:endParaRPr b="0" lang="en-US" sz="3600" spc="-1" strike="noStrike">
              <a:solidFill>
                <a:srgbClr val="000000"/>
              </a:solidFill>
              <a:latin typeface="Arial"/>
            </a:endParaRPr>
          </a:p>
          <a:p>
            <a:pPr>
              <a:lnSpc>
                <a:spcPct val="100000"/>
              </a:lnSpc>
            </a:pPr>
            <a:r>
              <a:rPr b="0" lang="en-US" sz="3600" spc="-1" strike="noStrike">
                <a:solidFill>
                  <a:srgbClr val="1e1e1e"/>
                </a:solidFill>
                <a:latin typeface="open sans"/>
                <a:ea typeface="DejaVu Sans"/>
              </a:rPr>
              <a:t>Air blast type (air cooled)</a:t>
            </a:r>
            <a:endParaRPr b="0" lang="en-US" sz="36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7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4" name="TextBox 2"/>
          <p:cNvSpPr/>
          <p:nvPr/>
        </p:nvSpPr>
        <p:spPr>
          <a:xfrm>
            <a:off x="2155320" y="214560"/>
            <a:ext cx="7715520" cy="51624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1" lang="en-US" sz="2800" spc="-1" strike="noStrike" u="sng">
                <a:solidFill>
                  <a:srgbClr val="000000"/>
                </a:solidFill>
                <a:uFillTx/>
                <a:latin typeface="Calibri"/>
                <a:ea typeface="DejaVu Sans"/>
              </a:rPr>
              <a:t>CONSTRUCTION OF SINGLE PHASE TRANSFORMER</a:t>
            </a:r>
            <a:endParaRPr b="0" lang="en-US" sz="2800" spc="-1" strike="noStrike">
              <a:solidFill>
                <a:srgbClr val="000000"/>
              </a:solidFill>
              <a:latin typeface="Arial"/>
            </a:endParaRPr>
          </a:p>
        </p:txBody>
      </p:sp>
      <p:pic>
        <p:nvPicPr>
          <p:cNvPr id="245" name="Picture 3" descr=""/>
          <p:cNvPicPr/>
          <p:nvPr/>
        </p:nvPicPr>
        <p:blipFill>
          <a:blip r:embed="rId1"/>
          <a:stretch/>
        </p:blipFill>
        <p:spPr>
          <a:xfrm>
            <a:off x="4652640" y="914400"/>
            <a:ext cx="7103160" cy="5332680"/>
          </a:xfrm>
          <a:prstGeom prst="rect">
            <a:avLst/>
          </a:prstGeom>
          <a:ln w="0">
            <a:noFill/>
          </a:ln>
        </p:spPr>
      </p:pic>
      <p:pic>
        <p:nvPicPr>
          <p:cNvPr id="246" name="Picture 4" descr=""/>
          <p:cNvPicPr/>
          <p:nvPr/>
        </p:nvPicPr>
        <p:blipFill>
          <a:blip r:embed="rId2"/>
          <a:stretch/>
        </p:blipFill>
        <p:spPr>
          <a:xfrm>
            <a:off x="304920" y="1461240"/>
            <a:ext cx="4266360" cy="3114000"/>
          </a:xfrm>
          <a:prstGeom prst="rect">
            <a:avLst/>
          </a:prstGeom>
          <a:ln w="0">
            <a:noFill/>
          </a:ln>
        </p:spPr>
      </p:pic>
    </p:spTree>
  </p:cSld>
  <mc:AlternateContent>
    <mc:Choice Requires="p14">
      <p:transition spd="slow" p14:dur="2000"/>
    </mc:Choice>
    <mc:Fallback>
      <p:transition spd="slow"/>
    </mc:Fallback>
  </mc:AlternateContent>
</p:sld>
</file>

<file path=ppt/slides/slide7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7" name="TextBox 2"/>
          <p:cNvSpPr/>
          <p:nvPr/>
        </p:nvSpPr>
        <p:spPr>
          <a:xfrm>
            <a:off x="389520" y="354600"/>
            <a:ext cx="11440800" cy="6062040"/>
          </a:xfrm>
          <a:prstGeom prst="rect">
            <a:avLst/>
          </a:prstGeom>
          <a:noFill/>
          <a:ln w="0">
            <a:noFill/>
          </a:ln>
        </p:spPr>
        <p:style>
          <a:lnRef idx="0"/>
          <a:fillRef idx="0"/>
          <a:effectRef idx="0"/>
          <a:fontRef idx="minor"/>
        </p:style>
        <p:txBody>
          <a:bodyPr lIns="90000" rIns="90000" tIns="45000" bIns="45000" anchor="t">
            <a:spAutoFit/>
          </a:bodyPr>
          <a:p>
            <a:pPr algn="just">
              <a:lnSpc>
                <a:spcPct val="100000"/>
              </a:lnSpc>
            </a:pPr>
            <a:r>
              <a:rPr b="1" lang="en-US" sz="2800" spc="-1" strike="noStrike">
                <a:solidFill>
                  <a:srgbClr val="404040"/>
                </a:solidFill>
                <a:latin typeface="Calibri"/>
                <a:ea typeface="DejaVu Sans"/>
              </a:rPr>
              <a:t>Transformer is a static device </a:t>
            </a:r>
            <a:r>
              <a:rPr b="0" lang="en-US" sz="2800" spc="-1" strike="noStrike">
                <a:solidFill>
                  <a:srgbClr val="404040"/>
                </a:solidFill>
                <a:latin typeface="Calibri"/>
                <a:ea typeface="DejaVu Sans"/>
              </a:rPr>
              <a:t>by which </a:t>
            </a:r>
            <a:r>
              <a:rPr b="1" lang="en-US" sz="2800" spc="-1" strike="noStrike">
                <a:solidFill>
                  <a:srgbClr val="404040"/>
                </a:solidFill>
                <a:latin typeface="Calibri"/>
                <a:ea typeface="DejaVu Sans"/>
              </a:rPr>
              <a:t>alternating electric power is transformed from one circuit to another circuit linked by a common magnetic flux</a:t>
            </a:r>
            <a:r>
              <a:rPr b="0" lang="en-US" sz="2800" spc="-1" strike="noStrike">
                <a:solidFill>
                  <a:srgbClr val="404040"/>
                </a:solidFill>
                <a:latin typeface="Calibri"/>
                <a:ea typeface="DejaVu Sans"/>
              </a:rPr>
              <a:t> without any change of frequency.</a:t>
            </a:r>
            <a:endParaRPr b="0" lang="en-US" sz="2800" spc="-1" strike="noStrike">
              <a:solidFill>
                <a:srgbClr val="000000"/>
              </a:solidFill>
              <a:latin typeface="Arial"/>
            </a:endParaRPr>
          </a:p>
          <a:p>
            <a:pPr algn="just">
              <a:lnSpc>
                <a:spcPct val="100000"/>
              </a:lnSpc>
            </a:pPr>
            <a:r>
              <a:rPr b="0" lang="en-US" sz="2800" spc="-1" strike="noStrike">
                <a:solidFill>
                  <a:srgbClr val="404040"/>
                </a:solidFill>
                <a:latin typeface="Calibri"/>
                <a:ea typeface="DejaVu Sans"/>
              </a:rPr>
              <a:t>It can </a:t>
            </a:r>
            <a:r>
              <a:rPr b="1" lang="en-US" sz="2800" spc="-1" strike="noStrike">
                <a:solidFill>
                  <a:srgbClr val="404040"/>
                </a:solidFill>
                <a:latin typeface="Calibri"/>
                <a:ea typeface="DejaVu Sans"/>
              </a:rPr>
              <a:t>raise or lower the voltage</a:t>
            </a:r>
            <a:r>
              <a:rPr b="0" lang="en-US" sz="2800" spc="-1" strike="noStrike">
                <a:solidFill>
                  <a:srgbClr val="404040"/>
                </a:solidFill>
                <a:latin typeface="Calibri"/>
                <a:ea typeface="DejaVu Sans"/>
              </a:rPr>
              <a:t> simply. A transformer consists two or more inductive coils which have high mutual inductance. </a:t>
            </a:r>
            <a:endParaRPr b="0" lang="en-US" sz="2800" spc="-1" strike="noStrike">
              <a:solidFill>
                <a:srgbClr val="000000"/>
              </a:solidFill>
              <a:latin typeface="Arial"/>
            </a:endParaRPr>
          </a:p>
          <a:p>
            <a:pPr algn="just">
              <a:lnSpc>
                <a:spcPct val="100000"/>
              </a:lnSpc>
            </a:pPr>
            <a:r>
              <a:rPr b="0" lang="en-US" sz="2800" spc="-1" strike="noStrike">
                <a:solidFill>
                  <a:srgbClr val="404040"/>
                </a:solidFill>
                <a:latin typeface="Calibri"/>
                <a:ea typeface="DejaVu Sans"/>
              </a:rPr>
              <a:t>It has </a:t>
            </a:r>
            <a:r>
              <a:rPr b="1" lang="en-US" sz="2800" spc="-1" strike="noStrike">
                <a:solidFill>
                  <a:srgbClr val="404040"/>
                </a:solidFill>
                <a:latin typeface="Calibri"/>
                <a:ea typeface="DejaVu Sans"/>
              </a:rPr>
              <a:t>two parts  i) core </a:t>
            </a:r>
            <a:endParaRPr b="0" lang="en-US" sz="2800" spc="-1" strike="noStrike">
              <a:solidFill>
                <a:srgbClr val="000000"/>
              </a:solidFill>
              <a:latin typeface="Arial"/>
            </a:endParaRPr>
          </a:p>
          <a:p>
            <a:pPr algn="just">
              <a:lnSpc>
                <a:spcPct val="100000"/>
              </a:lnSpc>
            </a:pPr>
            <a:r>
              <a:rPr b="1" lang="en-US" sz="2800" spc="-1" strike="noStrike">
                <a:solidFill>
                  <a:srgbClr val="404040"/>
                </a:solidFill>
                <a:latin typeface="Calibri"/>
                <a:ea typeface="DejaVu Sans"/>
              </a:rPr>
              <a:t>                              </a:t>
            </a:r>
            <a:r>
              <a:rPr b="1" lang="en-US" sz="2800" spc="-1" strike="noStrike">
                <a:solidFill>
                  <a:srgbClr val="404040"/>
                </a:solidFill>
                <a:latin typeface="Calibri"/>
                <a:ea typeface="DejaVu Sans"/>
              </a:rPr>
              <a:t>ii) coils.</a:t>
            </a:r>
            <a:endParaRPr b="0" lang="en-US" sz="2800" spc="-1" strike="noStrike">
              <a:solidFill>
                <a:srgbClr val="000000"/>
              </a:solidFill>
              <a:latin typeface="Arial"/>
            </a:endParaRPr>
          </a:p>
          <a:p>
            <a:pPr algn="just">
              <a:lnSpc>
                <a:spcPct val="100000"/>
              </a:lnSpc>
            </a:pPr>
            <a:r>
              <a:rPr b="0" lang="en-US" sz="2800" spc="-1" strike="noStrike">
                <a:solidFill>
                  <a:srgbClr val="404040"/>
                </a:solidFill>
                <a:latin typeface="Calibri"/>
                <a:ea typeface="DejaVu Sans"/>
              </a:rPr>
              <a:t>If one </a:t>
            </a:r>
            <a:r>
              <a:rPr b="1" lang="en-US" sz="2800" spc="-1" strike="noStrike">
                <a:solidFill>
                  <a:srgbClr val="404040"/>
                </a:solidFill>
                <a:latin typeface="Calibri"/>
                <a:ea typeface="DejaVu Sans"/>
              </a:rPr>
              <a:t>coil of the transformer is connected to a source of alternating voltage</a:t>
            </a:r>
            <a:r>
              <a:rPr b="0" lang="en-US" sz="2800" spc="-1" strike="noStrike">
                <a:solidFill>
                  <a:srgbClr val="404040"/>
                </a:solidFill>
                <a:latin typeface="Calibri"/>
                <a:ea typeface="DejaVu Sans"/>
              </a:rPr>
              <a:t>, an alternating </a:t>
            </a:r>
            <a:r>
              <a:rPr b="1" lang="en-US" sz="2800" spc="-1" strike="noStrike">
                <a:solidFill>
                  <a:srgbClr val="404040"/>
                </a:solidFill>
                <a:latin typeface="Calibri"/>
                <a:ea typeface="DejaVu Sans"/>
              </a:rPr>
              <a:t>flux is set up in the laminated core</a:t>
            </a:r>
            <a:r>
              <a:rPr b="0" lang="en-US" sz="2800" spc="-1" strike="noStrike">
                <a:solidFill>
                  <a:srgbClr val="404040"/>
                </a:solidFill>
                <a:latin typeface="Calibri"/>
                <a:ea typeface="DejaVu Sans"/>
              </a:rPr>
              <a:t>, most of the </a:t>
            </a:r>
            <a:r>
              <a:rPr b="1" lang="en-US" sz="2800" spc="-1" strike="noStrike">
                <a:solidFill>
                  <a:srgbClr val="404040"/>
                </a:solidFill>
                <a:latin typeface="Calibri"/>
                <a:ea typeface="DejaVu Sans"/>
              </a:rPr>
              <a:t>flux is linked with the other coil, according to </a:t>
            </a:r>
            <a:r>
              <a:rPr b="1" lang="en-US" sz="2800" spc="-1" strike="noStrike">
                <a:solidFill>
                  <a:srgbClr val="000000"/>
                </a:solidFill>
                <a:latin typeface="Calibri"/>
                <a:ea typeface="DejaVu Sans"/>
              </a:rPr>
              <a:t>Faraday’s Laws </a:t>
            </a:r>
            <a:r>
              <a:rPr b="1" lang="en-US" sz="2800" spc="-1" strike="noStrike">
                <a:solidFill>
                  <a:srgbClr val="404040"/>
                </a:solidFill>
                <a:latin typeface="Calibri"/>
                <a:ea typeface="DejaVu Sans"/>
              </a:rPr>
              <a:t>of electromagnetic induction</a:t>
            </a:r>
            <a:r>
              <a:rPr b="0" lang="en-US" sz="2800" spc="-1" strike="noStrike">
                <a:solidFill>
                  <a:srgbClr val="404040"/>
                </a:solidFill>
                <a:latin typeface="Calibri"/>
                <a:ea typeface="DejaVu Sans"/>
              </a:rPr>
              <a:t> </a:t>
            </a:r>
            <a:r>
              <a:rPr b="0" i="1" lang="en-US" sz="2800" spc="-1" strike="noStrike">
                <a:solidFill>
                  <a:srgbClr val="404040"/>
                </a:solidFill>
                <a:latin typeface="Calibri"/>
                <a:ea typeface="DejaVu Sans"/>
              </a:rPr>
              <a:t>(e=MdI/dt) </a:t>
            </a:r>
            <a:r>
              <a:rPr b="0" lang="en-US" sz="2800" spc="-1" strike="noStrike">
                <a:solidFill>
                  <a:srgbClr val="404040"/>
                </a:solidFill>
                <a:latin typeface="Calibri"/>
                <a:ea typeface="DejaVu Sans"/>
              </a:rPr>
              <a:t>it produces </a:t>
            </a:r>
            <a:r>
              <a:rPr b="1" lang="en-US" sz="2800" spc="-1" strike="noStrike">
                <a:solidFill>
                  <a:srgbClr val="000000"/>
                </a:solidFill>
                <a:latin typeface="Calibri"/>
                <a:ea typeface="DejaVu Sans"/>
              </a:rPr>
              <a:t>mutually-induced e.m.f.</a:t>
            </a:r>
            <a:endParaRPr b="0" lang="en-US" sz="2800" spc="-1" strike="noStrike">
              <a:solidFill>
                <a:srgbClr val="000000"/>
              </a:solidFill>
              <a:latin typeface="Arial"/>
            </a:endParaRPr>
          </a:p>
          <a:p>
            <a:pPr>
              <a:lnSpc>
                <a:spcPct val="100000"/>
              </a:lnSpc>
            </a:pPr>
            <a:r>
              <a:rPr b="0" lang="en-US" sz="2800" spc="-1" strike="noStrike">
                <a:solidFill>
                  <a:srgbClr val="404040"/>
                </a:solidFill>
                <a:latin typeface="Calibri"/>
                <a:ea typeface="DejaVu Sans"/>
              </a:rPr>
              <a:t>The </a:t>
            </a:r>
            <a:r>
              <a:rPr b="1" lang="en-US" sz="2800" spc="-1" strike="noStrike">
                <a:solidFill>
                  <a:srgbClr val="404040"/>
                </a:solidFill>
                <a:latin typeface="Calibri"/>
                <a:ea typeface="DejaVu Sans"/>
              </a:rPr>
              <a:t>first coil </a:t>
            </a:r>
            <a:r>
              <a:rPr b="0" lang="en-US" sz="2800" spc="-1" strike="noStrike">
                <a:solidFill>
                  <a:srgbClr val="404040"/>
                </a:solidFill>
                <a:latin typeface="Calibri"/>
                <a:ea typeface="DejaVu Sans"/>
              </a:rPr>
              <a:t>in which the a.c supply is applied, is called </a:t>
            </a:r>
            <a:r>
              <a:rPr b="1" lang="en-US" sz="2800" spc="-1" strike="noStrike">
                <a:solidFill>
                  <a:srgbClr val="404040"/>
                </a:solidFill>
                <a:latin typeface="Calibri"/>
                <a:ea typeface="DejaVu Sans"/>
              </a:rPr>
              <a:t>primary winding</a:t>
            </a:r>
            <a:r>
              <a:rPr b="0" lang="en-US" sz="2800" spc="-1" strike="noStrike">
                <a:solidFill>
                  <a:srgbClr val="404040"/>
                </a:solidFill>
                <a:latin typeface="Calibri"/>
                <a:ea typeface="DejaVu Sans"/>
              </a:rPr>
              <a:t> and </a:t>
            </a:r>
            <a:r>
              <a:rPr b="1" lang="en-US" sz="2800" spc="-1" strike="noStrike">
                <a:solidFill>
                  <a:srgbClr val="404040"/>
                </a:solidFill>
                <a:latin typeface="Calibri"/>
                <a:ea typeface="DejaVu Sans"/>
              </a:rPr>
              <a:t>others coil </a:t>
            </a:r>
            <a:r>
              <a:rPr b="0" lang="en-US" sz="2800" spc="-1" strike="noStrike">
                <a:solidFill>
                  <a:srgbClr val="404040"/>
                </a:solidFill>
                <a:latin typeface="Calibri"/>
                <a:ea typeface="DejaVu Sans"/>
              </a:rPr>
              <a:t>in which </a:t>
            </a:r>
            <a:r>
              <a:rPr b="1" lang="en-US" sz="2800" spc="-1" strike="noStrike">
                <a:solidFill>
                  <a:srgbClr val="404040"/>
                </a:solidFill>
                <a:latin typeface="Calibri"/>
                <a:ea typeface="DejaVu Sans"/>
              </a:rPr>
              <a:t>e.m.f produce</a:t>
            </a:r>
            <a:r>
              <a:rPr b="0" lang="en-US" sz="2800" spc="-1" strike="noStrike">
                <a:solidFill>
                  <a:srgbClr val="404040"/>
                </a:solidFill>
                <a:latin typeface="Calibri"/>
                <a:ea typeface="DejaVu Sans"/>
              </a:rPr>
              <a:t>, is called </a:t>
            </a:r>
            <a:r>
              <a:rPr b="1" lang="en-US" sz="2800" spc="-1" strike="noStrike">
                <a:solidFill>
                  <a:srgbClr val="404040"/>
                </a:solidFill>
                <a:latin typeface="Calibri"/>
                <a:ea typeface="DejaVu Sans"/>
              </a:rPr>
              <a:t>secondary winding.</a:t>
            </a:r>
            <a:endParaRPr b="0" lang="en-US" sz="2800" spc="-1" strike="noStrike">
              <a:solidFill>
                <a:srgbClr val="000000"/>
              </a:solidFill>
              <a:latin typeface="Arial"/>
            </a:endParaRPr>
          </a:p>
          <a:p>
            <a:pPr algn="just">
              <a:lnSpc>
                <a:spcPct val="100000"/>
              </a:lnSpc>
            </a:pPr>
            <a:endParaRPr b="0" lang="en-US" sz="2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7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8" name="TextBox 2"/>
          <p:cNvSpPr/>
          <p:nvPr/>
        </p:nvSpPr>
        <p:spPr>
          <a:xfrm>
            <a:off x="65160" y="78840"/>
            <a:ext cx="11727720" cy="6792840"/>
          </a:xfrm>
          <a:prstGeom prst="rect">
            <a:avLst/>
          </a:prstGeom>
          <a:noFill/>
          <a:ln w="0">
            <a:noFill/>
          </a:ln>
        </p:spPr>
        <p:style>
          <a:lnRef idx="0"/>
          <a:fillRef idx="0"/>
          <a:effectRef idx="0"/>
          <a:fontRef idx="minor"/>
        </p:style>
        <p:txBody>
          <a:bodyPr lIns="90000" rIns="90000" tIns="45000" bIns="45000" anchor="t">
            <a:spAutoFit/>
          </a:bodyPr>
          <a:p>
            <a:pPr marL="343080" indent="-343080" algn="just">
              <a:lnSpc>
                <a:spcPct val="100000"/>
              </a:lnSpc>
              <a:buClr>
                <a:srgbClr val="1e1e1e"/>
              </a:buClr>
              <a:buFont typeface="Wingdings" charset="2"/>
              <a:buChar char=""/>
            </a:pPr>
            <a:r>
              <a:rPr b="0" lang="en-US" sz="2200" spc="-1" strike="noStrike">
                <a:solidFill>
                  <a:srgbClr val="1e1e1e"/>
                </a:solidFill>
                <a:latin typeface="open sans"/>
                <a:ea typeface="DejaVu Sans"/>
              </a:rPr>
              <a:t>The </a:t>
            </a:r>
            <a:r>
              <a:rPr b="1" lang="en-US" sz="2200" spc="-1" strike="noStrike">
                <a:solidFill>
                  <a:srgbClr val="1e1e1e"/>
                </a:solidFill>
                <a:latin typeface="open sans"/>
                <a:ea typeface="DejaVu Sans"/>
              </a:rPr>
              <a:t>basic principle behind working of a transformer</a:t>
            </a:r>
            <a:r>
              <a:rPr b="0" lang="en-US" sz="2200" spc="-1" strike="noStrike">
                <a:solidFill>
                  <a:srgbClr val="1e1e1e"/>
                </a:solidFill>
                <a:latin typeface="open sans"/>
                <a:ea typeface="DejaVu Sans"/>
              </a:rPr>
              <a:t> is the phenomenon of mutual induction between two windings linked by common magnetic flux. </a:t>
            </a:r>
            <a:endParaRPr b="0" lang="en-US" sz="2200" spc="-1" strike="noStrike">
              <a:solidFill>
                <a:srgbClr val="000000"/>
              </a:solidFill>
              <a:latin typeface="Arial"/>
            </a:endParaRPr>
          </a:p>
          <a:p>
            <a:pPr marL="343080" indent="-343080" algn="just">
              <a:lnSpc>
                <a:spcPct val="100000"/>
              </a:lnSpc>
              <a:buClr>
                <a:srgbClr val="1e1e1e"/>
              </a:buClr>
              <a:buFont typeface="Wingdings" charset="2"/>
              <a:buChar char=""/>
            </a:pPr>
            <a:r>
              <a:rPr b="0" lang="en-US" sz="2200" spc="-1" strike="noStrike">
                <a:solidFill>
                  <a:srgbClr val="1e1e1e"/>
                </a:solidFill>
                <a:latin typeface="open sans"/>
                <a:ea typeface="DejaVu Sans"/>
              </a:rPr>
              <a:t>Basically a </a:t>
            </a:r>
            <a:r>
              <a:rPr b="1" lang="en-US" sz="2200" spc="-1" strike="noStrike">
                <a:solidFill>
                  <a:srgbClr val="1e1e1e"/>
                </a:solidFill>
                <a:latin typeface="open sans"/>
                <a:ea typeface="DejaVu Sans"/>
              </a:rPr>
              <a:t>transformer consists of two inductive coils; primary winding and secondary winding</a:t>
            </a:r>
            <a:r>
              <a:rPr b="0" lang="en-US" sz="2200" spc="-1" strike="noStrike">
                <a:solidFill>
                  <a:srgbClr val="1e1e1e"/>
                </a:solidFill>
                <a:latin typeface="open sans"/>
                <a:ea typeface="DejaVu Sans"/>
              </a:rPr>
              <a:t>. The coils are </a:t>
            </a:r>
            <a:r>
              <a:rPr b="1" lang="en-US" sz="2200" spc="-1" strike="noStrike">
                <a:solidFill>
                  <a:srgbClr val="1e1e1e"/>
                </a:solidFill>
                <a:latin typeface="open sans"/>
                <a:ea typeface="DejaVu Sans"/>
              </a:rPr>
              <a:t>electrically separated but magnetically linked to each other. </a:t>
            </a:r>
            <a:endParaRPr b="0" lang="en-US" sz="2200" spc="-1" strike="noStrike">
              <a:solidFill>
                <a:srgbClr val="000000"/>
              </a:solidFill>
              <a:latin typeface="Arial"/>
            </a:endParaRPr>
          </a:p>
          <a:p>
            <a:pPr marL="343080" indent="-343080" algn="just">
              <a:lnSpc>
                <a:spcPct val="100000"/>
              </a:lnSpc>
              <a:buClr>
                <a:srgbClr val="1e1e1e"/>
              </a:buClr>
              <a:buFont typeface="Wingdings" charset="2"/>
              <a:buChar char=""/>
            </a:pPr>
            <a:r>
              <a:rPr b="0" lang="en-US" sz="2200" spc="-1" strike="noStrike">
                <a:solidFill>
                  <a:srgbClr val="1e1e1e"/>
                </a:solidFill>
                <a:latin typeface="open sans"/>
                <a:ea typeface="DejaVu Sans"/>
              </a:rPr>
              <a:t>When, </a:t>
            </a:r>
            <a:r>
              <a:rPr b="1" lang="en-US" sz="2200" spc="-1" strike="noStrike">
                <a:solidFill>
                  <a:srgbClr val="1e1e1e"/>
                </a:solidFill>
                <a:latin typeface="open sans"/>
                <a:ea typeface="DejaVu Sans"/>
              </a:rPr>
              <a:t>primary winding is connected to a source of alternating voltage</a:t>
            </a:r>
            <a:r>
              <a:rPr b="0" lang="en-US" sz="2200" spc="-1" strike="noStrike">
                <a:solidFill>
                  <a:srgbClr val="1e1e1e"/>
                </a:solidFill>
                <a:latin typeface="open sans"/>
                <a:ea typeface="DejaVu Sans"/>
              </a:rPr>
              <a:t>, alternating </a:t>
            </a:r>
            <a:r>
              <a:rPr b="0" lang="en-US" sz="2200" spc="-1" strike="noStrike">
                <a:solidFill>
                  <a:srgbClr val="000000"/>
                </a:solidFill>
                <a:latin typeface="open sans"/>
                <a:ea typeface="DejaVu Sans"/>
              </a:rPr>
              <a:t>magnetic flux is produced around the winding. </a:t>
            </a:r>
            <a:endParaRPr b="0" lang="en-US" sz="2200" spc="-1" strike="noStrike">
              <a:solidFill>
                <a:srgbClr val="000000"/>
              </a:solidFill>
              <a:latin typeface="Arial"/>
            </a:endParaRPr>
          </a:p>
          <a:p>
            <a:pPr marL="343080" indent="-343080" algn="just">
              <a:lnSpc>
                <a:spcPct val="100000"/>
              </a:lnSpc>
              <a:buClr>
                <a:srgbClr val="1e1e1e"/>
              </a:buClr>
              <a:buFont typeface="Wingdings" charset="2"/>
              <a:buChar char=""/>
            </a:pPr>
            <a:r>
              <a:rPr b="0" lang="en-US" sz="2200" spc="-1" strike="noStrike">
                <a:solidFill>
                  <a:srgbClr val="1e1e1e"/>
                </a:solidFill>
                <a:latin typeface="open sans"/>
                <a:ea typeface="DejaVu Sans"/>
              </a:rPr>
              <a:t>The </a:t>
            </a:r>
            <a:r>
              <a:rPr b="1" lang="en-US" sz="2200" spc="-1" strike="noStrike">
                <a:solidFill>
                  <a:srgbClr val="1e1e1e"/>
                </a:solidFill>
                <a:latin typeface="open sans"/>
                <a:ea typeface="DejaVu Sans"/>
              </a:rPr>
              <a:t>core provides magnetic path for the flux, to get linked with the secondary winding. </a:t>
            </a:r>
            <a:endParaRPr b="0" lang="en-US" sz="2200" spc="-1" strike="noStrike">
              <a:solidFill>
                <a:srgbClr val="000000"/>
              </a:solidFill>
              <a:latin typeface="Arial"/>
            </a:endParaRPr>
          </a:p>
          <a:p>
            <a:pPr marL="343080" indent="-343080" algn="just">
              <a:lnSpc>
                <a:spcPct val="100000"/>
              </a:lnSpc>
              <a:buClr>
                <a:srgbClr val="1e1e1e"/>
              </a:buClr>
              <a:buFont typeface="Wingdings" charset="2"/>
              <a:buChar char=""/>
            </a:pPr>
            <a:r>
              <a:rPr b="0" lang="en-US" sz="2200" spc="-1" strike="noStrike">
                <a:solidFill>
                  <a:srgbClr val="1e1e1e"/>
                </a:solidFill>
                <a:latin typeface="open sans"/>
                <a:ea typeface="DejaVu Sans"/>
              </a:rPr>
              <a:t>Most of the flux gets linked with the </a:t>
            </a:r>
            <a:r>
              <a:rPr b="1" lang="en-US" sz="2200" spc="-1" strike="noStrike">
                <a:solidFill>
                  <a:srgbClr val="1e1e1e"/>
                </a:solidFill>
                <a:latin typeface="open sans"/>
                <a:ea typeface="DejaVu Sans"/>
              </a:rPr>
              <a:t>secondary winding which is called as 'useful flux' or main 'flux',</a:t>
            </a:r>
            <a:r>
              <a:rPr b="0" lang="en-US" sz="2200" spc="-1" strike="noStrike">
                <a:solidFill>
                  <a:srgbClr val="1e1e1e"/>
                </a:solidFill>
                <a:latin typeface="open sans"/>
                <a:ea typeface="DejaVu Sans"/>
              </a:rPr>
              <a:t> and the </a:t>
            </a:r>
            <a:r>
              <a:rPr b="1" lang="en-US" sz="2200" spc="-1" strike="noStrike">
                <a:solidFill>
                  <a:srgbClr val="1e1e1e"/>
                </a:solidFill>
                <a:latin typeface="open sans"/>
                <a:ea typeface="DejaVu Sans"/>
              </a:rPr>
              <a:t>flux which does not get linked</a:t>
            </a:r>
            <a:r>
              <a:rPr b="0" lang="en-US" sz="2200" spc="-1" strike="noStrike">
                <a:solidFill>
                  <a:srgbClr val="1e1e1e"/>
                </a:solidFill>
                <a:latin typeface="open sans"/>
                <a:ea typeface="DejaVu Sans"/>
              </a:rPr>
              <a:t> with secondary winding is called as </a:t>
            </a:r>
            <a:r>
              <a:rPr b="1" lang="en-US" sz="2200" spc="-1" strike="noStrike">
                <a:solidFill>
                  <a:srgbClr val="1e1e1e"/>
                </a:solidFill>
                <a:latin typeface="open sans"/>
                <a:ea typeface="DejaVu Sans"/>
              </a:rPr>
              <a:t>'leakage flux</a:t>
            </a:r>
            <a:r>
              <a:rPr b="0" lang="en-US" sz="2200" spc="-1" strike="noStrike">
                <a:solidFill>
                  <a:srgbClr val="1e1e1e"/>
                </a:solidFill>
                <a:latin typeface="open sans"/>
                <a:ea typeface="DejaVu Sans"/>
              </a:rPr>
              <a:t>’.  </a:t>
            </a:r>
            <a:endParaRPr b="0" lang="en-US" sz="2200" spc="-1" strike="noStrike">
              <a:solidFill>
                <a:srgbClr val="000000"/>
              </a:solidFill>
              <a:latin typeface="Arial"/>
            </a:endParaRPr>
          </a:p>
          <a:p>
            <a:pPr marL="343080" indent="-343080" algn="just">
              <a:lnSpc>
                <a:spcPct val="100000"/>
              </a:lnSpc>
              <a:buClr>
                <a:srgbClr val="1e1e1e"/>
              </a:buClr>
              <a:buFont typeface="Wingdings" charset="2"/>
              <a:buChar char=""/>
            </a:pPr>
            <a:r>
              <a:rPr b="0" lang="en-US" sz="2200" spc="-1" strike="noStrike">
                <a:solidFill>
                  <a:srgbClr val="1e1e1e"/>
                </a:solidFill>
                <a:latin typeface="open sans"/>
                <a:ea typeface="DejaVu Sans"/>
              </a:rPr>
              <a:t>As the flux produced is alternating (the direction of it is continuously changing), EMF gets induced in the secondary winding according to </a:t>
            </a:r>
            <a:r>
              <a:rPr b="1" lang="en-US" sz="2200" spc="-1" strike="noStrike">
                <a:solidFill>
                  <a:srgbClr val="000000"/>
                </a:solidFill>
                <a:latin typeface="open sans"/>
                <a:ea typeface="DejaVu Sans"/>
              </a:rPr>
              <a:t>Faraday's law of electromagnetic induction. </a:t>
            </a:r>
            <a:endParaRPr b="0" lang="en-US" sz="2200" spc="-1" strike="noStrike">
              <a:solidFill>
                <a:srgbClr val="000000"/>
              </a:solidFill>
              <a:latin typeface="Arial"/>
            </a:endParaRPr>
          </a:p>
          <a:p>
            <a:pPr marL="343080" indent="-343080" algn="just">
              <a:lnSpc>
                <a:spcPct val="100000"/>
              </a:lnSpc>
              <a:buClr>
                <a:srgbClr val="1e1e1e"/>
              </a:buClr>
              <a:buFont typeface="Wingdings" charset="2"/>
              <a:buChar char=""/>
            </a:pPr>
            <a:r>
              <a:rPr b="0" lang="en-US" sz="2200" spc="-1" strike="noStrike">
                <a:solidFill>
                  <a:srgbClr val="1e1e1e"/>
                </a:solidFill>
                <a:latin typeface="open sans"/>
                <a:ea typeface="DejaVu Sans"/>
              </a:rPr>
              <a:t>This emf is called </a:t>
            </a:r>
            <a:r>
              <a:rPr b="1" lang="en-US" sz="2200" spc="-1" strike="noStrike">
                <a:solidFill>
                  <a:srgbClr val="1e1e1e"/>
                </a:solidFill>
                <a:latin typeface="open sans"/>
                <a:ea typeface="DejaVu Sans"/>
              </a:rPr>
              <a:t>'mutually induced emf', </a:t>
            </a:r>
            <a:r>
              <a:rPr b="0" lang="en-US" sz="2200" spc="-1" strike="noStrike">
                <a:solidFill>
                  <a:srgbClr val="1e1e1e"/>
                </a:solidFill>
                <a:latin typeface="open sans"/>
                <a:ea typeface="DejaVu Sans"/>
              </a:rPr>
              <a:t>and the frequency of mutually induced emf is same as that of supplied emf.</a:t>
            </a:r>
            <a:endParaRPr b="0" lang="en-US" sz="2200" spc="-1" strike="noStrike">
              <a:solidFill>
                <a:srgbClr val="000000"/>
              </a:solidFill>
              <a:latin typeface="Arial"/>
            </a:endParaRPr>
          </a:p>
          <a:p>
            <a:pPr marL="343080" indent="-343080" algn="just">
              <a:lnSpc>
                <a:spcPct val="100000"/>
              </a:lnSpc>
              <a:buClr>
                <a:srgbClr val="1e1e1e"/>
              </a:buClr>
              <a:buFont typeface="Wingdings" charset="2"/>
              <a:buChar char=""/>
            </a:pPr>
            <a:r>
              <a:rPr b="0" lang="en-US" sz="2200" spc="-1" strike="noStrike">
                <a:solidFill>
                  <a:srgbClr val="1e1e1e"/>
                </a:solidFill>
                <a:latin typeface="open sans"/>
                <a:ea typeface="DejaVu Sans"/>
              </a:rPr>
              <a:t> </a:t>
            </a:r>
            <a:r>
              <a:rPr b="0" lang="en-US" sz="2200" spc="-1" strike="noStrike">
                <a:solidFill>
                  <a:srgbClr val="1e1e1e"/>
                </a:solidFill>
                <a:latin typeface="open sans"/>
                <a:ea typeface="DejaVu Sans"/>
              </a:rPr>
              <a:t>If the </a:t>
            </a:r>
            <a:r>
              <a:rPr b="1" lang="en-US" sz="2200" spc="-1" strike="noStrike">
                <a:solidFill>
                  <a:srgbClr val="1e1e1e"/>
                </a:solidFill>
                <a:latin typeface="open sans"/>
                <a:ea typeface="DejaVu Sans"/>
              </a:rPr>
              <a:t>secondary winding is closed circuit, then mutually induced current flows through it</a:t>
            </a:r>
            <a:r>
              <a:rPr b="0" lang="en-US" sz="2200" spc="-1" strike="noStrike">
                <a:solidFill>
                  <a:srgbClr val="1e1e1e"/>
                </a:solidFill>
                <a:latin typeface="open sans"/>
                <a:ea typeface="DejaVu Sans"/>
              </a:rPr>
              <a:t>, and hence </a:t>
            </a:r>
            <a:r>
              <a:rPr b="1" lang="en-US" sz="2200" spc="-1" strike="noStrike">
                <a:solidFill>
                  <a:srgbClr val="1e1e1e"/>
                </a:solidFill>
                <a:latin typeface="open sans"/>
                <a:ea typeface="DejaVu Sans"/>
              </a:rPr>
              <a:t>the electrical energy is transferred from one circuit (primary) to another circuit (secondary).</a:t>
            </a:r>
            <a:endParaRPr b="0" lang="en-US"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7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9" name="TextBox 2"/>
          <p:cNvSpPr/>
          <p:nvPr/>
        </p:nvSpPr>
        <p:spPr>
          <a:xfrm>
            <a:off x="380160" y="463680"/>
            <a:ext cx="8240400" cy="6382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1" lang="en-US" sz="3600" spc="-1" strike="noStrike" u="sng">
                <a:solidFill>
                  <a:srgbClr val="4d4d4d"/>
                </a:solidFill>
                <a:uFillTx/>
                <a:latin typeface="Consolas"/>
                <a:ea typeface="DejaVu Sans"/>
              </a:rPr>
              <a:t>E.m.f Equation of Transformer</a:t>
            </a:r>
            <a:endParaRPr b="0" lang="en-US" sz="3600" spc="-1" strike="noStrike">
              <a:solidFill>
                <a:srgbClr val="000000"/>
              </a:solidFill>
              <a:latin typeface="Arial"/>
            </a:endParaRPr>
          </a:p>
        </p:txBody>
      </p:sp>
      <p:sp>
        <p:nvSpPr>
          <p:cNvPr id="250" name="TextBox 4"/>
          <p:cNvSpPr/>
          <p:nvPr/>
        </p:nvSpPr>
        <p:spPr>
          <a:xfrm>
            <a:off x="221760" y="1440000"/>
            <a:ext cx="8483040" cy="234072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2800" spc="-1" strike="noStrike">
                <a:solidFill>
                  <a:srgbClr val="000000"/>
                </a:solidFill>
                <a:latin typeface="Calibri"/>
                <a:ea typeface="DejaVu Sans"/>
              </a:rPr>
              <a:t>Let, N1 = No. of turns of primary coil &amp;</a:t>
            </a:r>
            <a:endParaRPr b="0" lang="en-US" sz="2800" spc="-1" strike="noStrike">
              <a:solidFill>
                <a:srgbClr val="000000"/>
              </a:solidFill>
              <a:latin typeface="Arial"/>
            </a:endParaRPr>
          </a:p>
          <a:p>
            <a:pPr algn="just">
              <a:lnSpc>
                <a:spcPct val="100000"/>
              </a:lnSpc>
            </a:pPr>
            <a:r>
              <a:rPr b="1" lang="en-US" sz="2800" spc="-1" strike="noStrike">
                <a:solidFill>
                  <a:srgbClr val="404040"/>
                </a:solidFill>
                <a:latin typeface="Calibri"/>
                <a:ea typeface="DejaVu Sans"/>
              </a:rPr>
              <a:t>N2</a:t>
            </a:r>
            <a:r>
              <a:rPr b="1" i="1" lang="en-US" sz="2800" spc="-1" strike="noStrike">
                <a:solidFill>
                  <a:srgbClr val="404040"/>
                </a:solidFill>
                <a:latin typeface="Calibri"/>
                <a:ea typeface="DejaVu Sans"/>
              </a:rPr>
              <a:t> </a:t>
            </a:r>
            <a:r>
              <a:rPr b="0" lang="en-US" sz="2800" spc="-1" strike="noStrike">
                <a:solidFill>
                  <a:srgbClr val="404040"/>
                </a:solidFill>
                <a:latin typeface="Calibri"/>
                <a:ea typeface="DejaVu Sans"/>
              </a:rPr>
              <a:t>= No. of turns of secondary coil of a transformer.</a:t>
            </a:r>
            <a:endParaRPr b="0" lang="en-US" sz="2800" spc="-1" strike="noStrike">
              <a:solidFill>
                <a:srgbClr val="000000"/>
              </a:solidFill>
              <a:latin typeface="Arial"/>
            </a:endParaRPr>
          </a:p>
          <a:p>
            <a:pPr algn="just">
              <a:lnSpc>
                <a:spcPct val="100000"/>
              </a:lnSpc>
            </a:pPr>
            <a:r>
              <a:rPr b="0" i="1" lang="en-US" sz="2800" spc="-1" strike="noStrike">
                <a:solidFill>
                  <a:srgbClr val="404040"/>
                </a:solidFill>
                <a:latin typeface="Calibri"/>
                <a:ea typeface="DejaVu Sans"/>
              </a:rPr>
              <a:t>Φ</a:t>
            </a:r>
            <a:r>
              <a:rPr b="0" i="1" lang="en-US" sz="2800" spc="-1" strike="noStrike" baseline="-25000">
                <a:solidFill>
                  <a:srgbClr val="404040"/>
                </a:solidFill>
                <a:latin typeface="Calibri"/>
                <a:ea typeface="DejaVu Sans"/>
              </a:rPr>
              <a:t>m</a:t>
            </a:r>
            <a:r>
              <a:rPr b="0" lang="en-US" sz="2800" spc="-1" strike="noStrike" baseline="-25000">
                <a:solidFill>
                  <a:srgbClr val="404040"/>
                </a:solidFill>
                <a:latin typeface="Calibri"/>
                <a:ea typeface="DejaVu Sans"/>
              </a:rPr>
              <a:t> </a:t>
            </a:r>
            <a:r>
              <a:rPr b="0" lang="en-US" sz="2800" spc="-1" strike="noStrike">
                <a:solidFill>
                  <a:srgbClr val="404040"/>
                </a:solidFill>
                <a:latin typeface="Calibri"/>
                <a:ea typeface="DejaVu Sans"/>
              </a:rPr>
              <a:t>= Maximum flux in core ( webers)</a:t>
            </a:r>
            <a:endParaRPr b="0" lang="en-US" sz="2800" spc="-1" strike="noStrike">
              <a:solidFill>
                <a:srgbClr val="000000"/>
              </a:solidFill>
              <a:latin typeface="Arial"/>
            </a:endParaRPr>
          </a:p>
          <a:p>
            <a:pPr algn="just">
              <a:lnSpc>
                <a:spcPct val="100000"/>
              </a:lnSpc>
            </a:pPr>
            <a:r>
              <a:rPr b="0" lang="en-US" sz="2800" spc="-1" strike="noStrike">
                <a:solidFill>
                  <a:srgbClr val="404040"/>
                </a:solidFill>
                <a:latin typeface="Calibri"/>
                <a:ea typeface="DejaVu Sans"/>
              </a:rPr>
              <a:t>= </a:t>
            </a:r>
            <a:r>
              <a:rPr b="1" i="1" lang="en-US" sz="2800" spc="-1" strike="noStrike">
                <a:solidFill>
                  <a:srgbClr val="0000ff"/>
                </a:solidFill>
                <a:latin typeface="Calibri"/>
                <a:ea typeface="DejaVu Sans"/>
              </a:rPr>
              <a:t>B</a:t>
            </a:r>
            <a:r>
              <a:rPr b="1" i="1" lang="en-US" sz="2800" spc="-1" strike="noStrike" baseline="-25000">
                <a:solidFill>
                  <a:srgbClr val="0000ff"/>
                </a:solidFill>
                <a:latin typeface="Calibri"/>
                <a:ea typeface="DejaVu Sans"/>
              </a:rPr>
              <a:t>m </a:t>
            </a:r>
            <a:r>
              <a:rPr b="1" i="1" lang="en-US" sz="2800" spc="-1" strike="noStrike">
                <a:solidFill>
                  <a:srgbClr val="0000ff"/>
                </a:solidFill>
                <a:latin typeface="Calibri"/>
                <a:ea typeface="DejaVu Sans"/>
              </a:rPr>
              <a:t>x A</a:t>
            </a:r>
            <a:endParaRPr b="0" lang="en-US" sz="2800" spc="-1" strike="noStrike">
              <a:solidFill>
                <a:srgbClr val="000000"/>
              </a:solidFill>
              <a:latin typeface="Arial"/>
            </a:endParaRPr>
          </a:p>
          <a:p>
            <a:pPr algn="just">
              <a:lnSpc>
                <a:spcPct val="100000"/>
              </a:lnSpc>
            </a:pPr>
            <a:r>
              <a:rPr b="0" lang="en-US" sz="2800" spc="-1" strike="noStrike">
                <a:solidFill>
                  <a:srgbClr val="404040"/>
                </a:solidFill>
                <a:latin typeface="Calibri"/>
                <a:ea typeface="DejaVu Sans"/>
              </a:rPr>
              <a:t>f= frequency of alternating current in Hz</a:t>
            </a:r>
            <a:endParaRPr b="0" lang="en-US" sz="2800" spc="-1" strike="noStrike">
              <a:solidFill>
                <a:srgbClr val="000000"/>
              </a:solidFill>
              <a:latin typeface="Arial"/>
            </a:endParaRPr>
          </a:p>
        </p:txBody>
      </p:sp>
      <p:pic>
        <p:nvPicPr>
          <p:cNvPr id="251" name="Picture 5" descr=""/>
          <p:cNvPicPr/>
          <p:nvPr/>
        </p:nvPicPr>
        <p:blipFill>
          <a:blip r:embed="rId1"/>
          <a:stretch/>
        </p:blipFill>
        <p:spPr>
          <a:xfrm>
            <a:off x="7833960" y="559800"/>
            <a:ext cx="4135680" cy="3936600"/>
          </a:xfrm>
          <a:prstGeom prst="rect">
            <a:avLst/>
          </a:prstGeom>
          <a:ln w="0">
            <a:noFill/>
          </a:ln>
        </p:spPr>
      </p:pic>
      <p:sp>
        <p:nvSpPr>
          <p:cNvPr id="252" name="TextBox 7"/>
          <p:cNvSpPr/>
          <p:nvPr/>
        </p:nvSpPr>
        <p:spPr>
          <a:xfrm>
            <a:off x="380160" y="4493880"/>
            <a:ext cx="7941960" cy="14284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2800" spc="-1" strike="noStrike">
                <a:solidFill>
                  <a:srgbClr val="404040"/>
                </a:solidFill>
                <a:latin typeface="Calibri"/>
                <a:ea typeface="DejaVu Sans"/>
              </a:rPr>
              <a:t>From the figure , it has been seen that the flux Φ increases from its zero value to maximum value </a:t>
            </a:r>
            <a:r>
              <a:rPr b="0" i="1" lang="en-US" sz="2800" spc="-1" strike="noStrike">
                <a:solidFill>
                  <a:srgbClr val="404040"/>
                </a:solidFill>
                <a:latin typeface="Calibri"/>
                <a:ea typeface="DejaVu Sans"/>
              </a:rPr>
              <a:t>Φ</a:t>
            </a:r>
            <a:r>
              <a:rPr b="0" i="1" lang="en-US" sz="2800" spc="-1" strike="noStrike" baseline="-25000">
                <a:solidFill>
                  <a:srgbClr val="404040"/>
                </a:solidFill>
                <a:latin typeface="Calibri"/>
                <a:ea typeface="DejaVu Sans"/>
              </a:rPr>
              <a:t>m</a:t>
            </a:r>
            <a:r>
              <a:rPr b="0" lang="en-US" sz="2800" spc="-1" strike="noStrike" baseline="-25000">
                <a:solidFill>
                  <a:srgbClr val="404040"/>
                </a:solidFill>
                <a:latin typeface="Calibri"/>
                <a:ea typeface="DejaVu Sans"/>
              </a:rPr>
              <a:t> </a:t>
            </a:r>
            <a:r>
              <a:rPr b="0" lang="en-US" sz="2800" spc="-1" strike="noStrike">
                <a:solidFill>
                  <a:srgbClr val="404040"/>
                </a:solidFill>
                <a:latin typeface="Calibri"/>
                <a:ea typeface="DejaVu Sans"/>
              </a:rPr>
              <a:t>in one quarter of the cycle i.e in 1/4 f second</a:t>
            </a:r>
            <a:endParaRPr b="0" lang="en-US" sz="2800" spc="-1" strike="noStrike">
              <a:solidFill>
                <a:srgbClr val="000000"/>
              </a:solidFill>
              <a:latin typeface="Arial"/>
            </a:endParaRPr>
          </a:p>
        </p:txBody>
      </p:sp>
      <p:pic>
        <p:nvPicPr>
          <p:cNvPr id="253" name="Picture 8" descr=""/>
          <p:cNvPicPr/>
          <p:nvPr/>
        </p:nvPicPr>
        <p:blipFill>
          <a:blip r:embed="rId2"/>
          <a:stretch/>
        </p:blipFill>
        <p:spPr>
          <a:xfrm>
            <a:off x="3825720" y="5795280"/>
            <a:ext cx="6075720" cy="928080"/>
          </a:xfrm>
          <a:prstGeom prst="rect">
            <a:avLst/>
          </a:prstGeom>
          <a:ln w="0">
            <a:noFill/>
          </a:ln>
        </p:spPr>
      </p:pic>
    </p:spTree>
  </p:cSld>
  <mc:AlternateContent>
    <mc:Choice Requires="p14">
      <p:transition spd="slow" p14:dur="2000"/>
    </mc:Choice>
    <mc:Fallback>
      <p:transition spd="slow"/>
    </mc:Fallback>
  </mc:AlternateContent>
</p:sld>
</file>

<file path=ppt/slides/slide7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254" name="Group 10"/>
          <p:cNvGrpSpPr/>
          <p:nvPr/>
        </p:nvGrpSpPr>
        <p:grpSpPr>
          <a:xfrm>
            <a:off x="312840" y="136800"/>
            <a:ext cx="11174040" cy="6594120"/>
            <a:chOff x="312840" y="136800"/>
            <a:chExt cx="11174040" cy="6594120"/>
          </a:xfrm>
        </p:grpSpPr>
        <p:grpSp>
          <p:nvGrpSpPr>
            <p:cNvPr id="255" name="Group 6"/>
            <p:cNvGrpSpPr/>
            <p:nvPr/>
          </p:nvGrpSpPr>
          <p:grpSpPr>
            <a:xfrm>
              <a:off x="312840" y="136800"/>
              <a:ext cx="11174040" cy="6072840"/>
              <a:chOff x="312840" y="136800"/>
              <a:chExt cx="11174040" cy="6072840"/>
            </a:xfrm>
          </p:grpSpPr>
          <p:sp>
            <p:nvSpPr>
              <p:cNvPr id="256" name="TextBox 2"/>
              <p:cNvSpPr/>
              <p:nvPr/>
            </p:nvSpPr>
            <p:spPr>
              <a:xfrm>
                <a:off x="335160" y="136800"/>
                <a:ext cx="11151720" cy="23407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en-US" sz="2800" spc="-1" strike="noStrike">
                    <a:solidFill>
                      <a:srgbClr val="404040"/>
                    </a:solidFill>
                    <a:latin typeface="Calibri"/>
                    <a:ea typeface="DejaVu Sans"/>
                  </a:rPr>
                  <a:t>=</a:t>
                </a:r>
                <a:r>
                  <a:rPr b="1" lang="en-US" sz="2800" spc="-1" strike="noStrike">
                    <a:solidFill>
                      <a:srgbClr val="404040"/>
                    </a:solidFill>
                    <a:latin typeface="Calibri"/>
                    <a:ea typeface="DejaVu Sans"/>
                  </a:rPr>
                  <a:t>4</a:t>
                </a:r>
                <a:r>
                  <a:rPr b="0" lang="en-US" sz="2800" spc="-1" strike="noStrike">
                    <a:solidFill>
                      <a:srgbClr val="404040"/>
                    </a:solidFill>
                    <a:latin typeface="Calibri"/>
                    <a:ea typeface="DejaVu Sans"/>
                  </a:rPr>
                  <a:t> f </a:t>
                </a:r>
                <a:r>
                  <a:rPr b="0" i="1" lang="en-US" sz="2800" spc="-1" strike="noStrike">
                    <a:solidFill>
                      <a:srgbClr val="404040"/>
                    </a:solidFill>
                    <a:latin typeface="Calibri"/>
                    <a:ea typeface="DejaVu Sans"/>
                  </a:rPr>
                  <a:t>Φ</a:t>
                </a:r>
                <a:r>
                  <a:rPr b="0" i="1" lang="en-US" sz="2800" spc="-1" strike="noStrike" baseline="-25000">
                    <a:solidFill>
                      <a:srgbClr val="404040"/>
                    </a:solidFill>
                    <a:latin typeface="Calibri"/>
                    <a:ea typeface="DejaVu Sans"/>
                  </a:rPr>
                  <a:t>m </a:t>
                </a:r>
                <a:r>
                  <a:rPr b="1" lang="en-US" sz="2800" spc="-1" strike="noStrike">
                    <a:solidFill>
                      <a:srgbClr val="404040"/>
                    </a:solidFill>
                    <a:latin typeface="Calibri"/>
                    <a:ea typeface="DejaVu Sans"/>
                  </a:rPr>
                  <a:t>Wb/s or volt</a:t>
                </a:r>
                <a:endParaRPr b="0" lang="en-US" sz="2800" spc="-1" strike="noStrike">
                  <a:solidFill>
                    <a:srgbClr val="000000"/>
                  </a:solidFill>
                  <a:latin typeface="Arial"/>
                </a:endParaRPr>
              </a:p>
              <a:p>
                <a:pPr algn="just">
                  <a:lnSpc>
                    <a:spcPct val="100000"/>
                  </a:lnSpc>
                </a:pPr>
                <a:r>
                  <a:rPr b="0" lang="en-US" sz="2800" spc="-1" strike="noStrike">
                    <a:solidFill>
                      <a:srgbClr val="404040"/>
                    </a:solidFill>
                    <a:latin typeface="Calibri"/>
                    <a:ea typeface="DejaVu Sans"/>
                  </a:rPr>
                  <a:t>Now, rate of change of flux per turn means induced e.m.f in volts.</a:t>
                </a:r>
                <a:endParaRPr b="0" lang="en-US" sz="2800" spc="-1" strike="noStrike">
                  <a:solidFill>
                    <a:srgbClr val="000000"/>
                  </a:solidFill>
                  <a:latin typeface="Arial"/>
                </a:endParaRPr>
              </a:p>
              <a:p>
                <a:pPr algn="just">
                  <a:lnSpc>
                    <a:spcPct val="100000"/>
                  </a:lnSpc>
                </a:pPr>
                <a:r>
                  <a:rPr b="0" lang="en-US" sz="2800" spc="-1" strike="noStrike">
                    <a:solidFill>
                      <a:srgbClr val="404040"/>
                    </a:solidFill>
                    <a:latin typeface="Calibri"/>
                    <a:ea typeface="DejaVu Sans"/>
                  </a:rPr>
                  <a:t>∴ </a:t>
                </a:r>
                <a:r>
                  <a:rPr b="0" lang="en-US" sz="2800" spc="-1" strike="noStrike">
                    <a:solidFill>
                      <a:srgbClr val="404040"/>
                    </a:solidFill>
                    <a:latin typeface="Calibri"/>
                    <a:ea typeface="DejaVu Sans"/>
                  </a:rPr>
                  <a:t>average e.m.f/ turn = </a:t>
                </a:r>
                <a:r>
                  <a:rPr b="1" lang="en-US" sz="2800" spc="-1" strike="noStrike">
                    <a:solidFill>
                      <a:srgbClr val="404040"/>
                    </a:solidFill>
                    <a:latin typeface="Calibri"/>
                    <a:ea typeface="DejaVu Sans"/>
                  </a:rPr>
                  <a:t>4</a:t>
                </a:r>
                <a:r>
                  <a:rPr b="0" lang="en-US" sz="2800" spc="-1" strike="noStrike">
                    <a:solidFill>
                      <a:srgbClr val="404040"/>
                    </a:solidFill>
                    <a:latin typeface="Calibri"/>
                    <a:ea typeface="DejaVu Sans"/>
                  </a:rPr>
                  <a:t> f </a:t>
                </a:r>
                <a:r>
                  <a:rPr b="0" i="1" lang="en-US" sz="2800" spc="-1" strike="noStrike">
                    <a:solidFill>
                      <a:srgbClr val="404040"/>
                    </a:solidFill>
                    <a:latin typeface="Calibri"/>
                    <a:ea typeface="DejaVu Sans"/>
                  </a:rPr>
                  <a:t>Φ</a:t>
                </a:r>
                <a:r>
                  <a:rPr b="0" i="1" lang="en-US" sz="2800" spc="-1" strike="noStrike" baseline="-25000">
                    <a:solidFill>
                      <a:srgbClr val="404040"/>
                    </a:solidFill>
                    <a:latin typeface="Calibri"/>
                    <a:ea typeface="DejaVu Sans"/>
                  </a:rPr>
                  <a:t>m </a:t>
                </a:r>
                <a:r>
                  <a:rPr b="1" lang="en-US" sz="2800" spc="-1" strike="noStrike">
                    <a:solidFill>
                      <a:srgbClr val="404040"/>
                    </a:solidFill>
                    <a:latin typeface="Calibri"/>
                    <a:ea typeface="DejaVu Sans"/>
                  </a:rPr>
                  <a:t>volt</a:t>
                </a:r>
                <a:endParaRPr b="0" lang="en-US" sz="2800" spc="-1" strike="noStrike">
                  <a:solidFill>
                    <a:srgbClr val="000000"/>
                  </a:solidFill>
                  <a:latin typeface="Arial"/>
                </a:endParaRPr>
              </a:p>
              <a:p>
                <a:pPr algn="just">
                  <a:lnSpc>
                    <a:spcPct val="100000"/>
                  </a:lnSpc>
                </a:pPr>
                <a:r>
                  <a:rPr b="0" lang="en-US" sz="2800" spc="-1" strike="noStrike">
                    <a:solidFill>
                      <a:srgbClr val="404040"/>
                    </a:solidFill>
                    <a:latin typeface="Calibri"/>
                    <a:ea typeface="DejaVu Sans"/>
                  </a:rPr>
                  <a:t>If the magnitude of flux </a:t>
                </a:r>
                <a:r>
                  <a:rPr b="0" i="1" lang="en-US" sz="2800" spc="-1" strike="noStrike">
                    <a:solidFill>
                      <a:srgbClr val="404040"/>
                    </a:solidFill>
                    <a:latin typeface="Calibri"/>
                    <a:ea typeface="DejaVu Sans"/>
                  </a:rPr>
                  <a:t>Φ </a:t>
                </a:r>
                <a:r>
                  <a:rPr b="0" lang="en-US" sz="2800" spc="-1" strike="noStrike">
                    <a:solidFill>
                      <a:srgbClr val="404040"/>
                    </a:solidFill>
                    <a:latin typeface="Calibri"/>
                    <a:ea typeface="DejaVu Sans"/>
                  </a:rPr>
                  <a:t>varies sinusoidally, then the r.m.s value of induced e.m.f is obtained by multiplying the average value with from factor.</a:t>
                </a:r>
                <a:endParaRPr b="0" lang="en-US" sz="2800" spc="-1" strike="noStrike">
                  <a:solidFill>
                    <a:srgbClr val="000000"/>
                  </a:solidFill>
                  <a:latin typeface="Arial"/>
                </a:endParaRPr>
              </a:p>
            </p:txBody>
          </p:sp>
          <p:pic>
            <p:nvPicPr>
              <p:cNvPr id="257" name="Picture 2" descr=""/>
              <p:cNvPicPr/>
              <p:nvPr/>
            </p:nvPicPr>
            <p:blipFill>
              <a:blip r:embed="rId1"/>
              <a:stretch/>
            </p:blipFill>
            <p:spPr>
              <a:xfrm>
                <a:off x="2244960" y="2503800"/>
                <a:ext cx="6215040" cy="1246320"/>
              </a:xfrm>
              <a:prstGeom prst="rect">
                <a:avLst/>
              </a:prstGeom>
              <a:ln w="0">
                <a:noFill/>
              </a:ln>
            </p:spPr>
          </p:pic>
          <p:sp>
            <p:nvSpPr>
              <p:cNvPr id="258" name="TextBox 5"/>
              <p:cNvSpPr/>
              <p:nvPr/>
            </p:nvSpPr>
            <p:spPr>
              <a:xfrm>
                <a:off x="312840" y="3750840"/>
                <a:ext cx="9341640" cy="2458800"/>
              </a:xfrm>
              <a:prstGeom prst="rect">
                <a:avLst/>
              </a:prstGeom>
              <a:noFill/>
              <a:ln w="0">
                <a:noFill/>
              </a:ln>
            </p:spPr>
            <p:style>
              <a:lnRef idx="0"/>
              <a:fillRef idx="0"/>
              <a:effectRef idx="0"/>
              <a:fontRef idx="minor"/>
            </p:style>
            <p:txBody>
              <a:bodyPr lIns="90000" rIns="90000" tIns="45000" bIns="45000" anchor="t">
                <a:spAutoFit/>
              </a:bodyPr>
              <a:p>
                <a:pPr algn="just">
                  <a:lnSpc>
                    <a:spcPct val="100000"/>
                  </a:lnSpc>
                </a:pPr>
                <a:r>
                  <a:rPr b="0" lang="en-IN" sz="2800" spc="-1" strike="noStrike">
                    <a:solidFill>
                      <a:srgbClr val="404040"/>
                    </a:solidFill>
                    <a:latin typeface="Calibri"/>
                    <a:ea typeface="DejaVu Sans"/>
                  </a:rPr>
                  <a:t>∴ </a:t>
                </a:r>
                <a:r>
                  <a:rPr b="0" lang="en-IN" sz="2800" spc="-1" strike="noStrike">
                    <a:solidFill>
                      <a:srgbClr val="404040"/>
                    </a:solidFill>
                    <a:latin typeface="Calibri"/>
                    <a:ea typeface="DejaVu Sans"/>
                  </a:rPr>
                  <a:t>r.m.s value of e.m.f./turn = </a:t>
                </a:r>
                <a:r>
                  <a:rPr b="0" lang="en-IN" sz="2800" spc="-1" strike="noStrike">
                    <a:solidFill>
                      <a:srgbClr val="000000"/>
                    </a:solidFill>
                    <a:latin typeface="Calibri"/>
                    <a:ea typeface="DejaVu Sans"/>
                  </a:rPr>
                  <a:t>1.11 x </a:t>
                </a:r>
                <a:r>
                  <a:rPr b="1" lang="en-IN" sz="2800" spc="-1" strike="noStrike">
                    <a:solidFill>
                      <a:srgbClr val="000000"/>
                    </a:solidFill>
                    <a:latin typeface="Calibri"/>
                    <a:ea typeface="DejaVu Sans"/>
                  </a:rPr>
                  <a:t>4</a:t>
                </a:r>
                <a:r>
                  <a:rPr b="0" lang="en-IN" sz="2800" spc="-1" strike="noStrike">
                    <a:solidFill>
                      <a:srgbClr val="000000"/>
                    </a:solidFill>
                    <a:latin typeface="Calibri"/>
                    <a:ea typeface="DejaVu Sans"/>
                  </a:rPr>
                  <a:t>f</a:t>
                </a:r>
                <a:r>
                  <a:rPr b="0" i="1" lang="el-GR" sz="2800" spc="-1" strike="noStrike">
                    <a:solidFill>
                      <a:srgbClr val="000000"/>
                    </a:solidFill>
                    <a:latin typeface="Calibri"/>
                    <a:ea typeface="DejaVu Sans"/>
                  </a:rPr>
                  <a:t>Φ</a:t>
                </a:r>
                <a:r>
                  <a:rPr b="0" i="1" lang="en-IN" sz="2800" spc="-1" strike="noStrike" baseline="-25000">
                    <a:solidFill>
                      <a:srgbClr val="000000"/>
                    </a:solidFill>
                    <a:latin typeface="Calibri"/>
                    <a:ea typeface="DejaVu Sans"/>
                  </a:rPr>
                  <a:t>m</a:t>
                </a:r>
                <a:r>
                  <a:rPr b="0" lang="en-IN" sz="2800" spc="-1" strike="noStrike" baseline="-25000">
                    <a:solidFill>
                      <a:srgbClr val="000000"/>
                    </a:solidFill>
                    <a:latin typeface="Calibri"/>
                    <a:ea typeface="DejaVu Sans"/>
                  </a:rPr>
                  <a:t> </a:t>
                </a:r>
                <a:r>
                  <a:rPr b="0" lang="en-IN" sz="2800" spc="-1" strike="noStrike">
                    <a:solidFill>
                      <a:srgbClr val="000000"/>
                    </a:solidFill>
                    <a:latin typeface="Calibri"/>
                    <a:ea typeface="DejaVu Sans"/>
                  </a:rPr>
                  <a:t>= </a:t>
                </a:r>
                <a:r>
                  <a:rPr b="1" i="1" lang="en-IN" sz="2800" spc="-1" strike="noStrike">
                    <a:solidFill>
                      <a:srgbClr val="000000"/>
                    </a:solidFill>
                    <a:latin typeface="Calibri"/>
                    <a:ea typeface="DejaVu Sans"/>
                  </a:rPr>
                  <a:t>4.44 f</a:t>
                </a:r>
                <a:r>
                  <a:rPr b="1" i="1" lang="el-GR" sz="2800" spc="-1" strike="noStrike">
                    <a:solidFill>
                      <a:srgbClr val="000000"/>
                    </a:solidFill>
                    <a:latin typeface="Calibri"/>
                    <a:ea typeface="DejaVu Sans"/>
                  </a:rPr>
                  <a:t>Φ</a:t>
                </a:r>
                <a:r>
                  <a:rPr b="1" i="1" lang="en-IN" sz="2800" spc="-1" strike="noStrike" baseline="-25000">
                    <a:solidFill>
                      <a:srgbClr val="000000"/>
                    </a:solidFill>
                    <a:latin typeface="Calibri"/>
                    <a:ea typeface="DejaVu Sans"/>
                  </a:rPr>
                  <a:t>m </a:t>
                </a:r>
                <a:r>
                  <a:rPr b="1" i="1" lang="en-IN" sz="2800" spc="-1" strike="noStrike">
                    <a:solidFill>
                      <a:srgbClr val="000000"/>
                    </a:solidFill>
                    <a:latin typeface="Calibri"/>
                    <a:ea typeface="DejaVu Sans"/>
                  </a:rPr>
                  <a:t>volt</a:t>
                </a:r>
                <a:endParaRPr b="0" lang="en-US" sz="2800" spc="-1" strike="noStrike">
                  <a:solidFill>
                    <a:srgbClr val="000000"/>
                  </a:solidFill>
                  <a:latin typeface="Arial"/>
                </a:endParaRPr>
              </a:p>
              <a:p>
                <a:pPr algn="just">
                  <a:lnSpc>
                    <a:spcPct val="100000"/>
                  </a:lnSpc>
                </a:pPr>
                <a:r>
                  <a:rPr b="0" lang="en-IN" sz="2800" spc="-1" strike="noStrike">
                    <a:solidFill>
                      <a:srgbClr val="404040"/>
                    </a:solidFill>
                    <a:latin typeface="Calibri"/>
                    <a:ea typeface="DejaVu Sans"/>
                  </a:rPr>
                  <a:t>Now, r.m.s value of the induced e.m.f in the primary winding</a:t>
                </a:r>
                <a:endParaRPr b="0" lang="en-US" sz="2800" spc="-1" strike="noStrike">
                  <a:solidFill>
                    <a:srgbClr val="000000"/>
                  </a:solidFill>
                  <a:latin typeface="Arial"/>
                </a:endParaRPr>
              </a:p>
              <a:p>
                <a:pPr algn="just">
                  <a:lnSpc>
                    <a:spcPct val="100000"/>
                  </a:lnSpc>
                </a:pPr>
                <a:r>
                  <a:rPr b="0" lang="en-IN" sz="2800" spc="-1" strike="noStrike">
                    <a:solidFill>
                      <a:srgbClr val="404040"/>
                    </a:solidFill>
                    <a:latin typeface="Calibri"/>
                    <a:ea typeface="DejaVu Sans"/>
                  </a:rPr>
                  <a:t>∴ </a:t>
                </a:r>
                <a:r>
                  <a:rPr b="0" lang="en-IN" sz="2800" spc="-1" strike="noStrike">
                    <a:solidFill>
                      <a:srgbClr val="404040"/>
                    </a:solidFill>
                    <a:latin typeface="Calibri"/>
                    <a:ea typeface="DejaVu Sans"/>
                  </a:rPr>
                  <a:t>E</a:t>
                </a:r>
                <a:r>
                  <a:rPr b="0" lang="en-IN" sz="2800" spc="-1" strike="noStrike" baseline="-25000">
                    <a:solidFill>
                      <a:srgbClr val="404040"/>
                    </a:solidFill>
                    <a:latin typeface="Calibri"/>
                    <a:ea typeface="DejaVu Sans"/>
                  </a:rPr>
                  <a:t>1</a:t>
                </a:r>
                <a:r>
                  <a:rPr b="0" lang="en-IN" sz="2800" spc="-1" strike="noStrike">
                    <a:solidFill>
                      <a:srgbClr val="404040"/>
                    </a:solidFill>
                    <a:latin typeface="Calibri"/>
                    <a:ea typeface="DejaVu Sans"/>
                  </a:rPr>
                  <a:t> = (induced e.m.f/turn) x No. of primary turns</a:t>
                </a:r>
                <a:endParaRPr b="0" lang="en-US" sz="2800" spc="-1" strike="noStrike">
                  <a:solidFill>
                    <a:srgbClr val="000000"/>
                  </a:solidFill>
                  <a:latin typeface="Arial"/>
                </a:endParaRPr>
              </a:p>
              <a:p>
                <a:pPr algn="just">
                  <a:lnSpc>
                    <a:spcPct val="100000"/>
                  </a:lnSpc>
                </a:pPr>
                <a:r>
                  <a:rPr b="0" lang="en-IN" sz="2800" spc="-1" strike="noStrike">
                    <a:solidFill>
                      <a:srgbClr val="404040"/>
                    </a:solidFill>
                    <a:latin typeface="Calibri"/>
                    <a:ea typeface="DejaVu Sans"/>
                  </a:rPr>
                  <a:t>∴ </a:t>
                </a:r>
                <a:r>
                  <a:rPr b="0" lang="en-IN" sz="2800" spc="-1" strike="noStrike">
                    <a:solidFill>
                      <a:srgbClr val="404040"/>
                    </a:solidFill>
                    <a:latin typeface="Calibri"/>
                    <a:ea typeface="DejaVu Sans"/>
                  </a:rPr>
                  <a:t>E</a:t>
                </a:r>
                <a:r>
                  <a:rPr b="0" lang="en-IN" sz="2800" spc="-1" strike="noStrike" baseline="-25000">
                    <a:solidFill>
                      <a:srgbClr val="404040"/>
                    </a:solidFill>
                    <a:latin typeface="Calibri"/>
                    <a:ea typeface="DejaVu Sans"/>
                  </a:rPr>
                  <a:t>1 </a:t>
                </a:r>
                <a:r>
                  <a:rPr b="0" lang="en-IN" sz="2800" spc="-1" strike="noStrike">
                    <a:solidFill>
                      <a:srgbClr val="404040"/>
                    </a:solidFill>
                    <a:latin typeface="Calibri"/>
                    <a:ea typeface="DejaVu Sans"/>
                  </a:rPr>
                  <a:t>= </a:t>
                </a:r>
                <a:r>
                  <a:rPr b="0" i="1" lang="en-IN" sz="2800" spc="-1" strike="noStrike">
                    <a:solidFill>
                      <a:srgbClr val="404040"/>
                    </a:solidFill>
                    <a:latin typeface="Calibri"/>
                    <a:ea typeface="DejaVu Sans"/>
                  </a:rPr>
                  <a:t>4.44 f </a:t>
                </a:r>
                <a:r>
                  <a:rPr b="0" i="1" lang="el-GR" sz="2800" spc="-1" strike="noStrike">
                    <a:solidFill>
                      <a:srgbClr val="404040"/>
                    </a:solidFill>
                    <a:latin typeface="Calibri"/>
                    <a:ea typeface="DejaVu Sans"/>
                  </a:rPr>
                  <a:t>Φ</a:t>
                </a:r>
                <a:r>
                  <a:rPr b="0" i="1" lang="en-IN" sz="2800" spc="-1" strike="noStrike" baseline="-25000">
                    <a:solidFill>
                      <a:srgbClr val="404040"/>
                    </a:solidFill>
                    <a:latin typeface="Calibri"/>
                    <a:ea typeface="DejaVu Sans"/>
                  </a:rPr>
                  <a:t>m </a:t>
                </a:r>
                <a:r>
                  <a:rPr b="0" i="1" lang="en-IN" sz="2800" spc="-1" strike="noStrike">
                    <a:solidFill>
                      <a:srgbClr val="404040"/>
                    </a:solidFill>
                    <a:latin typeface="Calibri"/>
                    <a:ea typeface="DejaVu Sans"/>
                  </a:rPr>
                  <a:t>N1 </a:t>
                </a:r>
                <a:r>
                  <a:rPr b="0" lang="en-IN" sz="2800" spc="-1" strike="noStrike">
                    <a:solidFill>
                      <a:srgbClr val="404040"/>
                    </a:solidFill>
                    <a:latin typeface="Calibri"/>
                    <a:ea typeface="DejaVu Sans"/>
                  </a:rPr>
                  <a:t>(As </a:t>
                </a:r>
                <a:r>
                  <a:rPr b="0" i="1" lang="el-GR" sz="2800" spc="-1" strike="noStrike">
                    <a:solidFill>
                      <a:srgbClr val="404040"/>
                    </a:solidFill>
                    <a:latin typeface="Calibri"/>
                    <a:ea typeface="DejaVu Sans"/>
                  </a:rPr>
                  <a:t>Φ</a:t>
                </a:r>
                <a:r>
                  <a:rPr b="0" i="1" lang="en-IN" sz="2800" spc="-1" strike="noStrike" baseline="-25000">
                    <a:solidFill>
                      <a:srgbClr val="404040"/>
                    </a:solidFill>
                    <a:latin typeface="Calibri"/>
                    <a:ea typeface="DejaVu Sans"/>
                  </a:rPr>
                  <a:t>m</a:t>
                </a:r>
                <a:r>
                  <a:rPr b="0" lang="en-IN" sz="2800" spc="-1" strike="noStrike" baseline="-25000">
                    <a:solidFill>
                      <a:srgbClr val="404040"/>
                    </a:solidFill>
                    <a:latin typeface="Calibri"/>
                    <a:ea typeface="DejaVu Sans"/>
                  </a:rPr>
                  <a:t> </a:t>
                </a:r>
                <a:r>
                  <a:rPr b="0" i="1" lang="en-IN" sz="2800" spc="-1" strike="noStrike">
                    <a:solidFill>
                      <a:srgbClr val="404040"/>
                    </a:solidFill>
                    <a:latin typeface="Calibri"/>
                    <a:ea typeface="DejaVu Sans"/>
                  </a:rPr>
                  <a:t>=</a:t>
                </a:r>
                <a:r>
                  <a:rPr b="0" lang="en-IN" sz="2800" spc="-1" strike="noStrike">
                    <a:solidFill>
                      <a:srgbClr val="404040"/>
                    </a:solidFill>
                    <a:latin typeface="Calibri"/>
                    <a:ea typeface="DejaVu Sans"/>
                  </a:rPr>
                  <a:t> </a:t>
                </a:r>
                <a:r>
                  <a:rPr b="0" i="1" lang="en-IN" sz="2800" spc="-1" strike="noStrike">
                    <a:solidFill>
                      <a:srgbClr val="404040"/>
                    </a:solidFill>
                    <a:latin typeface="Calibri"/>
                    <a:ea typeface="DejaVu Sans"/>
                  </a:rPr>
                  <a:t>B</a:t>
                </a:r>
                <a:r>
                  <a:rPr b="0" i="1" lang="en-IN" sz="2800" spc="-1" strike="noStrike" baseline="-25000">
                    <a:solidFill>
                      <a:srgbClr val="404040"/>
                    </a:solidFill>
                    <a:latin typeface="Calibri"/>
                    <a:ea typeface="DejaVu Sans"/>
                  </a:rPr>
                  <a:t>m</a:t>
                </a:r>
                <a:r>
                  <a:rPr b="0" i="1" lang="en-IN" sz="2800" spc="-1" strike="noStrike">
                    <a:solidFill>
                      <a:srgbClr val="404040"/>
                    </a:solidFill>
                    <a:latin typeface="Calibri"/>
                    <a:ea typeface="DejaVu Sans"/>
                  </a:rPr>
                  <a:t> x A )</a:t>
                </a:r>
                <a:endParaRPr b="0" lang="en-US" sz="2800" spc="-1" strike="noStrike">
                  <a:solidFill>
                    <a:srgbClr val="000000"/>
                  </a:solidFill>
                  <a:latin typeface="Arial"/>
                </a:endParaRPr>
              </a:p>
              <a:p>
                <a:pPr algn="just">
                  <a:lnSpc>
                    <a:spcPct val="100000"/>
                  </a:lnSpc>
                </a:pPr>
                <a:r>
                  <a:rPr b="0" lang="en-IN" sz="2800" spc="-1" strike="noStrike">
                    <a:solidFill>
                      <a:srgbClr val="800000"/>
                    </a:solidFill>
                    <a:latin typeface="Calibri"/>
                    <a:ea typeface="DejaVu Sans"/>
                  </a:rPr>
                  <a:t>∴ </a:t>
                </a:r>
                <a:r>
                  <a:rPr b="1" lang="en-IN" sz="2800" spc="-1" strike="noStrike">
                    <a:solidFill>
                      <a:srgbClr val="0b07f2"/>
                    </a:solidFill>
                    <a:latin typeface="Calibri"/>
                    <a:ea typeface="DejaVu Sans"/>
                  </a:rPr>
                  <a:t>E</a:t>
                </a:r>
                <a:r>
                  <a:rPr b="1" lang="en-IN" sz="2800" spc="-1" strike="noStrike" baseline="-25000">
                    <a:solidFill>
                      <a:srgbClr val="0b07f2"/>
                    </a:solidFill>
                    <a:latin typeface="Calibri"/>
                    <a:ea typeface="DejaVu Sans"/>
                  </a:rPr>
                  <a:t>1</a:t>
                </a:r>
                <a:r>
                  <a:rPr b="1" lang="en-IN" sz="2800" spc="-1" strike="noStrike">
                    <a:solidFill>
                      <a:srgbClr val="0b07f2"/>
                    </a:solidFill>
                    <a:latin typeface="Calibri"/>
                    <a:ea typeface="DejaVu Sans"/>
                  </a:rPr>
                  <a:t> = </a:t>
                </a:r>
                <a:r>
                  <a:rPr b="1" i="1" lang="en-IN" sz="2800" spc="-1" strike="noStrike">
                    <a:solidFill>
                      <a:srgbClr val="0b07f2"/>
                    </a:solidFill>
                    <a:latin typeface="Calibri"/>
                    <a:ea typeface="DejaVu Sans"/>
                  </a:rPr>
                  <a:t>4.44 f N1B</a:t>
                </a:r>
                <a:r>
                  <a:rPr b="1" i="1" lang="en-IN" sz="2800" spc="-1" strike="noStrike" baseline="-25000">
                    <a:solidFill>
                      <a:srgbClr val="0b07f2"/>
                    </a:solidFill>
                    <a:latin typeface="Calibri"/>
                    <a:ea typeface="DejaVu Sans"/>
                  </a:rPr>
                  <a:t>m </a:t>
                </a:r>
                <a:r>
                  <a:rPr b="1" i="1" lang="en-IN" sz="2800" spc="-1" strike="noStrike">
                    <a:solidFill>
                      <a:srgbClr val="0b07f2"/>
                    </a:solidFill>
                    <a:latin typeface="Calibri"/>
                    <a:ea typeface="DejaVu Sans"/>
                  </a:rPr>
                  <a:t>A .....................(i)</a:t>
                </a:r>
                <a:endParaRPr b="0" lang="en-US" sz="2800" spc="-1" strike="noStrike">
                  <a:solidFill>
                    <a:srgbClr val="000000"/>
                  </a:solidFill>
                  <a:latin typeface="Arial"/>
                </a:endParaRPr>
              </a:p>
            </p:txBody>
          </p:sp>
          <p:sp>
            <p:nvSpPr>
              <p:cNvPr id="259" name="Rectangle 4"/>
              <p:cNvSpPr/>
              <p:nvPr/>
            </p:nvSpPr>
            <p:spPr>
              <a:xfrm>
                <a:off x="619920" y="5570280"/>
                <a:ext cx="5234400" cy="426600"/>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IN" sz="1800" spc="-1" strike="noStrike">
                  <a:solidFill>
                    <a:schemeClr val="lt1"/>
                  </a:solidFill>
                  <a:latin typeface="Calibri"/>
                  <a:ea typeface="DejaVu Sans"/>
                </a:endParaRPr>
              </a:p>
            </p:txBody>
          </p:sp>
        </p:grpSp>
        <p:sp>
          <p:nvSpPr>
            <p:cNvPr id="260" name="TextBox 9"/>
            <p:cNvSpPr/>
            <p:nvPr/>
          </p:nvSpPr>
          <p:spPr>
            <a:xfrm>
              <a:off x="555840" y="6155640"/>
              <a:ext cx="6096960" cy="5752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1" i="1" lang="pt-BR" sz="2800" spc="-1" strike="noStrike">
                  <a:solidFill>
                    <a:srgbClr val="0000ff"/>
                  </a:solidFill>
                  <a:latin typeface="Calibri"/>
                  <a:ea typeface="DejaVu Sans"/>
                </a:rPr>
                <a:t>E</a:t>
              </a:r>
              <a:r>
                <a:rPr b="1" i="1" lang="pt-BR" sz="2800" spc="-1" strike="noStrike" baseline="-25000">
                  <a:solidFill>
                    <a:srgbClr val="0000ff"/>
                  </a:solidFill>
                  <a:latin typeface="Calibri"/>
                  <a:ea typeface="DejaVu Sans"/>
                </a:rPr>
                <a:t>2</a:t>
              </a:r>
              <a:r>
                <a:rPr b="1" i="1" lang="pt-BR" sz="2800" spc="-1" strike="noStrike">
                  <a:solidFill>
                    <a:srgbClr val="0000ff"/>
                  </a:solidFill>
                  <a:latin typeface="Calibri"/>
                  <a:ea typeface="DejaVu Sans"/>
                </a:rPr>
                <a:t> = 4.44 f N2 B</a:t>
              </a:r>
              <a:r>
                <a:rPr b="1" i="1" lang="pt-BR" sz="2800" spc="-1" strike="noStrike" baseline="-25000">
                  <a:solidFill>
                    <a:srgbClr val="0000ff"/>
                  </a:solidFill>
                  <a:latin typeface="Calibri"/>
                  <a:ea typeface="DejaVu Sans"/>
                </a:rPr>
                <a:t>m </a:t>
              </a:r>
              <a:r>
                <a:rPr b="1" i="1" lang="pt-BR" sz="2800" spc="-1" strike="noStrike">
                  <a:solidFill>
                    <a:srgbClr val="0000ff"/>
                  </a:solidFill>
                  <a:latin typeface="Calibri"/>
                  <a:ea typeface="DejaVu Sans"/>
                </a:rPr>
                <a:t>A .....................(ii)</a:t>
              </a:r>
              <a:endParaRPr b="0" lang="en-US" sz="2800" spc="-1" strike="noStrike">
                <a:solidFill>
                  <a:srgbClr val="000000"/>
                </a:solidFill>
                <a:latin typeface="Arial"/>
              </a:endParaRPr>
            </a:p>
          </p:txBody>
        </p:sp>
        <p:sp>
          <p:nvSpPr>
            <p:cNvPr id="261" name="Rectangle 8"/>
            <p:cNvSpPr/>
            <p:nvPr/>
          </p:nvSpPr>
          <p:spPr>
            <a:xfrm>
              <a:off x="555840" y="6155640"/>
              <a:ext cx="5424480" cy="565200"/>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IN" sz="1800" spc="-1" strike="noStrike">
                <a:solidFill>
                  <a:schemeClr val="lt1"/>
                </a:solidFill>
                <a:latin typeface="Calibri"/>
                <a:ea typeface="DejaVu Sans"/>
              </a:endParaRPr>
            </a:p>
          </p:txBody>
        </p:sp>
      </p:grpSp>
    </p:spTree>
  </p:cSld>
  <mc:AlternateContent>
    <mc:Choice Requires="p14">
      <p:transition spd="slow" p14:dur="2000"/>
    </mc:Choice>
    <mc:Fallback>
      <p:transition spd="slow"/>
    </mc:Fallback>
  </mc:AlternateContent>
</p:sld>
</file>

<file path=ppt/slides/slide7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2" name="TextBox 2"/>
          <p:cNvSpPr/>
          <p:nvPr/>
        </p:nvSpPr>
        <p:spPr>
          <a:xfrm>
            <a:off x="149400" y="289080"/>
            <a:ext cx="11578680" cy="5031360"/>
          </a:xfrm>
          <a:prstGeom prst="rect">
            <a:avLst/>
          </a:prstGeom>
          <a:noFill/>
          <a:ln w="0">
            <a:noFill/>
          </a:ln>
        </p:spPr>
        <p:style>
          <a:lnRef idx="0"/>
          <a:fillRef idx="0"/>
          <a:effectRef idx="0"/>
          <a:fontRef idx="minor"/>
        </p:style>
        <p:txBody>
          <a:bodyPr lIns="90000" rIns="90000" tIns="45000" bIns="45000" anchor="t">
            <a:spAutoFit/>
          </a:bodyPr>
          <a:p>
            <a:pPr algn="just">
              <a:lnSpc>
                <a:spcPct val="100000"/>
              </a:lnSpc>
            </a:pPr>
            <a:r>
              <a:rPr b="1" i="1" lang="en-IN" sz="3200" spc="-1" strike="noStrike" u="sng">
                <a:solidFill>
                  <a:srgbClr val="003366"/>
                </a:solidFill>
                <a:uFillTx/>
                <a:latin typeface="Calibri"/>
                <a:ea typeface="DejaVu Sans"/>
              </a:rPr>
              <a:t>Voltage Transformation Ratio :-</a:t>
            </a:r>
            <a:endParaRPr b="0" lang="en-US" sz="3200" spc="-1" strike="noStrike">
              <a:solidFill>
                <a:srgbClr val="000000"/>
              </a:solidFill>
              <a:latin typeface="Arial"/>
            </a:endParaRPr>
          </a:p>
          <a:p>
            <a:pPr algn="just">
              <a:lnSpc>
                <a:spcPct val="100000"/>
              </a:lnSpc>
            </a:pPr>
            <a:r>
              <a:rPr b="0" lang="en-IN" sz="3200" spc="-1" strike="noStrike">
                <a:solidFill>
                  <a:srgbClr val="ffffff"/>
                </a:solidFill>
                <a:latin typeface="Calibri"/>
                <a:ea typeface="DejaVu Sans"/>
              </a:rPr>
              <a:t>.</a:t>
            </a:r>
            <a:endParaRPr b="0" lang="en-US" sz="3200" spc="-1" strike="noStrike">
              <a:solidFill>
                <a:srgbClr val="000000"/>
              </a:solidFill>
              <a:latin typeface="Arial"/>
            </a:endParaRPr>
          </a:p>
          <a:p>
            <a:pPr algn="just">
              <a:lnSpc>
                <a:spcPct val="100000"/>
              </a:lnSpc>
            </a:pPr>
            <a:r>
              <a:rPr b="0" lang="en-IN" sz="3200" spc="-1" strike="noStrike">
                <a:solidFill>
                  <a:srgbClr val="404040"/>
                </a:solidFill>
                <a:latin typeface="Calibri"/>
                <a:ea typeface="DejaVu Sans"/>
              </a:rPr>
              <a:t>From equation (i) and (ii) ,we get</a:t>
            </a:r>
            <a:endParaRPr b="0" lang="en-US" sz="3200" spc="-1" strike="noStrike">
              <a:solidFill>
                <a:srgbClr val="000000"/>
              </a:solidFill>
              <a:latin typeface="Arial"/>
            </a:endParaRPr>
          </a:p>
          <a:p>
            <a:pPr algn="just">
              <a:lnSpc>
                <a:spcPct val="100000"/>
              </a:lnSpc>
            </a:pPr>
            <a:r>
              <a:rPr b="0" lang="en-IN" sz="3200" spc="-1" strike="noStrike">
                <a:solidFill>
                  <a:srgbClr val="000000"/>
                </a:solidFill>
                <a:latin typeface="Calibri"/>
                <a:ea typeface="DejaVu Sans"/>
              </a:rPr>
              <a:t>∴ </a:t>
            </a:r>
            <a:r>
              <a:rPr b="1" lang="en-IN" sz="3200" spc="-1" strike="noStrike">
                <a:solidFill>
                  <a:srgbClr val="000000"/>
                </a:solidFill>
                <a:latin typeface="Calibri"/>
                <a:ea typeface="DejaVu Sans"/>
              </a:rPr>
              <a:t>E</a:t>
            </a:r>
            <a:r>
              <a:rPr b="1" lang="en-IN" sz="3200" spc="-1" strike="noStrike" baseline="-25000">
                <a:solidFill>
                  <a:srgbClr val="000000"/>
                </a:solidFill>
                <a:latin typeface="Calibri"/>
                <a:ea typeface="DejaVu Sans"/>
              </a:rPr>
              <a:t>1</a:t>
            </a:r>
            <a:r>
              <a:rPr b="1" lang="en-IN" sz="3200" spc="-1" strike="noStrike">
                <a:solidFill>
                  <a:srgbClr val="000000"/>
                </a:solidFill>
                <a:latin typeface="Calibri"/>
                <a:ea typeface="DejaVu Sans"/>
              </a:rPr>
              <a:t> / </a:t>
            </a:r>
            <a:r>
              <a:rPr b="1" i="1" lang="en-IN" sz="3200" spc="-1" strike="noStrike">
                <a:solidFill>
                  <a:srgbClr val="000000"/>
                </a:solidFill>
                <a:latin typeface="Calibri"/>
                <a:ea typeface="DejaVu Sans"/>
              </a:rPr>
              <a:t>N1</a:t>
            </a:r>
            <a:r>
              <a:rPr b="1" lang="en-IN" sz="3200" spc="-1" strike="noStrike">
                <a:solidFill>
                  <a:srgbClr val="000000"/>
                </a:solidFill>
                <a:latin typeface="Calibri"/>
                <a:ea typeface="DejaVu Sans"/>
              </a:rPr>
              <a:t> = </a:t>
            </a:r>
            <a:r>
              <a:rPr b="1" i="1" lang="en-IN" sz="3200" spc="-1" strike="noStrike">
                <a:solidFill>
                  <a:srgbClr val="000000"/>
                </a:solidFill>
                <a:latin typeface="Calibri"/>
                <a:ea typeface="DejaVu Sans"/>
              </a:rPr>
              <a:t>E</a:t>
            </a:r>
            <a:r>
              <a:rPr b="1" i="1" lang="en-IN" sz="3200" spc="-1" strike="noStrike" baseline="-25000">
                <a:solidFill>
                  <a:srgbClr val="000000"/>
                </a:solidFill>
                <a:latin typeface="Calibri"/>
                <a:ea typeface="DejaVu Sans"/>
              </a:rPr>
              <a:t>2</a:t>
            </a:r>
            <a:r>
              <a:rPr b="1" lang="en-IN" sz="3200" spc="-1" strike="noStrike">
                <a:solidFill>
                  <a:srgbClr val="000000"/>
                </a:solidFill>
                <a:latin typeface="Calibri"/>
                <a:ea typeface="DejaVu Sans"/>
              </a:rPr>
              <a:t> / </a:t>
            </a:r>
            <a:r>
              <a:rPr b="1" i="1" lang="en-IN" sz="3200" spc="-1" strike="noStrike">
                <a:solidFill>
                  <a:srgbClr val="000000"/>
                </a:solidFill>
                <a:latin typeface="Calibri"/>
                <a:ea typeface="DejaVu Sans"/>
              </a:rPr>
              <a:t>N2</a:t>
            </a:r>
            <a:r>
              <a:rPr b="1" lang="en-IN" sz="3200" spc="-1" strike="noStrike">
                <a:solidFill>
                  <a:srgbClr val="000000"/>
                </a:solidFill>
                <a:latin typeface="Calibri"/>
                <a:ea typeface="DejaVu Sans"/>
              </a:rPr>
              <a:t> = </a:t>
            </a:r>
            <a:r>
              <a:rPr b="1" i="1" lang="en-IN" sz="3200" spc="-1" strike="noStrike">
                <a:solidFill>
                  <a:srgbClr val="000000"/>
                </a:solidFill>
                <a:latin typeface="Calibri"/>
                <a:ea typeface="DejaVu Sans"/>
              </a:rPr>
              <a:t>4.44 f </a:t>
            </a:r>
            <a:r>
              <a:rPr b="1" i="1" lang="el-GR" sz="3200" spc="-1" strike="noStrike">
                <a:solidFill>
                  <a:srgbClr val="000000"/>
                </a:solidFill>
                <a:latin typeface="Calibri"/>
                <a:ea typeface="DejaVu Sans"/>
              </a:rPr>
              <a:t>Φ</a:t>
            </a:r>
            <a:r>
              <a:rPr b="1" i="1" lang="en-IN" sz="3200" spc="-1" strike="noStrike" baseline="-25000">
                <a:solidFill>
                  <a:srgbClr val="000000"/>
                </a:solidFill>
                <a:latin typeface="Calibri"/>
                <a:ea typeface="DejaVu Sans"/>
              </a:rPr>
              <a:t>m </a:t>
            </a:r>
            <a:r>
              <a:rPr b="1" i="1" lang="en-IN" sz="3200" spc="-1" strike="noStrike">
                <a:solidFill>
                  <a:srgbClr val="000000"/>
                </a:solidFill>
                <a:latin typeface="Calibri"/>
                <a:ea typeface="DejaVu Sans"/>
              </a:rPr>
              <a:t>= K</a:t>
            </a:r>
            <a:endParaRPr b="0" lang="en-US" sz="3200" spc="-1" strike="noStrike">
              <a:solidFill>
                <a:srgbClr val="000000"/>
              </a:solidFill>
              <a:latin typeface="Arial"/>
            </a:endParaRPr>
          </a:p>
          <a:p>
            <a:pPr algn="just">
              <a:lnSpc>
                <a:spcPct val="100000"/>
              </a:lnSpc>
            </a:pPr>
            <a:r>
              <a:rPr b="0" lang="en-IN" sz="3200" spc="-1" strike="noStrike">
                <a:solidFill>
                  <a:srgbClr val="404040"/>
                </a:solidFill>
                <a:latin typeface="Calibri"/>
                <a:ea typeface="DejaVu Sans"/>
              </a:rPr>
              <a:t>Constant K is known as voltage transformation ratio.</a:t>
            </a:r>
            <a:endParaRPr b="0" lang="en-US" sz="3200" spc="-1" strike="noStrike">
              <a:solidFill>
                <a:srgbClr val="000000"/>
              </a:solidFill>
              <a:latin typeface="Arial"/>
            </a:endParaRPr>
          </a:p>
          <a:p>
            <a:pPr algn="just">
              <a:lnSpc>
                <a:spcPct val="100000"/>
              </a:lnSpc>
            </a:pPr>
            <a:r>
              <a:rPr b="0" lang="en-IN" sz="3200" spc="-1" strike="noStrike">
                <a:solidFill>
                  <a:srgbClr val="404040"/>
                </a:solidFill>
                <a:latin typeface="Calibri"/>
                <a:ea typeface="DejaVu Sans"/>
              </a:rPr>
              <a:t>i) If </a:t>
            </a:r>
            <a:r>
              <a:rPr b="1" i="1" lang="en-IN" sz="3200" spc="-1" strike="noStrike">
                <a:solidFill>
                  <a:srgbClr val="000000"/>
                </a:solidFill>
                <a:latin typeface="Calibri"/>
                <a:ea typeface="DejaVu Sans"/>
              </a:rPr>
              <a:t>N2</a:t>
            </a:r>
            <a:r>
              <a:rPr b="0" lang="en-IN" sz="3200" spc="-1" strike="noStrike">
                <a:solidFill>
                  <a:srgbClr val="000000"/>
                </a:solidFill>
                <a:latin typeface="Calibri"/>
                <a:ea typeface="DejaVu Sans"/>
              </a:rPr>
              <a:t> &gt; </a:t>
            </a:r>
            <a:r>
              <a:rPr b="1" i="1" lang="en-IN" sz="3200" spc="-1" strike="noStrike">
                <a:solidFill>
                  <a:srgbClr val="000000"/>
                </a:solidFill>
                <a:latin typeface="Calibri"/>
                <a:ea typeface="DejaVu Sans"/>
              </a:rPr>
              <a:t>N1</a:t>
            </a:r>
            <a:r>
              <a:rPr b="0" lang="en-IN" sz="3200" spc="-1" strike="noStrike">
                <a:solidFill>
                  <a:srgbClr val="000000"/>
                </a:solidFill>
                <a:latin typeface="Calibri"/>
                <a:ea typeface="DejaVu Sans"/>
              </a:rPr>
              <a:t> i.e K &gt; 1</a:t>
            </a:r>
            <a:r>
              <a:rPr b="0" lang="en-IN" sz="3200" spc="-1" strike="noStrike">
                <a:solidFill>
                  <a:srgbClr val="404040"/>
                </a:solidFill>
                <a:latin typeface="Calibri"/>
                <a:ea typeface="DejaVu Sans"/>
              </a:rPr>
              <a:t>,then transformer is called step-up transformer.</a:t>
            </a:r>
            <a:endParaRPr b="0" lang="en-US" sz="3200" spc="-1" strike="noStrike">
              <a:solidFill>
                <a:srgbClr val="000000"/>
              </a:solidFill>
              <a:latin typeface="Arial"/>
            </a:endParaRPr>
          </a:p>
          <a:p>
            <a:pPr algn="just">
              <a:lnSpc>
                <a:spcPct val="100000"/>
              </a:lnSpc>
            </a:pPr>
            <a:r>
              <a:rPr b="0" lang="en-IN" sz="3200" spc="-1" strike="noStrike">
                <a:solidFill>
                  <a:srgbClr val="404040"/>
                </a:solidFill>
                <a:latin typeface="Calibri"/>
                <a:ea typeface="DejaVu Sans"/>
              </a:rPr>
              <a:t>ii) If </a:t>
            </a:r>
            <a:r>
              <a:rPr b="1" i="1" lang="en-IN" sz="3200" spc="-1" strike="noStrike">
                <a:solidFill>
                  <a:srgbClr val="000000"/>
                </a:solidFill>
                <a:latin typeface="Calibri"/>
                <a:ea typeface="DejaVu Sans"/>
              </a:rPr>
              <a:t>N2</a:t>
            </a:r>
            <a:r>
              <a:rPr b="0" lang="en-IN" sz="3200" spc="-1" strike="noStrike">
                <a:solidFill>
                  <a:srgbClr val="000000"/>
                </a:solidFill>
                <a:latin typeface="Calibri"/>
                <a:ea typeface="DejaVu Sans"/>
              </a:rPr>
              <a:t> &lt; </a:t>
            </a:r>
            <a:r>
              <a:rPr b="1" i="1" lang="en-IN" sz="3200" spc="-1" strike="noStrike">
                <a:solidFill>
                  <a:srgbClr val="000000"/>
                </a:solidFill>
                <a:latin typeface="Calibri"/>
                <a:ea typeface="DejaVu Sans"/>
              </a:rPr>
              <a:t>N1</a:t>
            </a:r>
            <a:r>
              <a:rPr b="0" lang="en-IN" sz="3200" spc="-1" strike="noStrike">
                <a:solidFill>
                  <a:srgbClr val="000000"/>
                </a:solidFill>
                <a:latin typeface="Calibri"/>
                <a:ea typeface="DejaVu Sans"/>
              </a:rPr>
              <a:t> i.e K &lt; 1</a:t>
            </a:r>
            <a:r>
              <a:rPr b="0" lang="en-IN" sz="3200" spc="-1" strike="noStrike">
                <a:solidFill>
                  <a:srgbClr val="404040"/>
                </a:solidFill>
                <a:latin typeface="Calibri"/>
                <a:ea typeface="DejaVu Sans"/>
              </a:rPr>
              <a:t>,then transformer is called step-down transformer.</a:t>
            </a:r>
            <a:endParaRPr b="0" lang="en-US" sz="3200" spc="-1" strike="noStrike">
              <a:solidFill>
                <a:srgbClr val="000000"/>
              </a:solidFill>
              <a:latin typeface="Arial"/>
            </a:endParaRPr>
          </a:p>
          <a:p>
            <a:pPr>
              <a:lnSpc>
                <a:spcPct val="100000"/>
              </a:lnSpc>
            </a:pPr>
            <a:br>
              <a:rPr sz="3200"/>
            </a:br>
            <a:endParaRPr b="0" lang="en-US" sz="3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7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3" name="TextBox 2"/>
          <p:cNvSpPr/>
          <p:nvPr/>
        </p:nvSpPr>
        <p:spPr>
          <a:xfrm>
            <a:off x="65160" y="52200"/>
            <a:ext cx="12072960" cy="6586200"/>
          </a:xfrm>
          <a:prstGeom prst="rect">
            <a:avLst/>
          </a:prstGeom>
          <a:noFill/>
          <a:ln w="0">
            <a:noFill/>
          </a:ln>
        </p:spPr>
        <p:style>
          <a:lnRef idx="0"/>
          <a:fillRef idx="0"/>
          <a:effectRef idx="0"/>
          <a:fontRef idx="minor"/>
        </p:style>
        <p:txBody>
          <a:bodyPr lIns="90000" rIns="90000" tIns="45000" bIns="45000" anchor="t">
            <a:spAutoFit/>
          </a:bodyPr>
          <a:p>
            <a:pPr algn="just">
              <a:lnSpc>
                <a:spcPct val="100000"/>
              </a:lnSpc>
            </a:pPr>
            <a:r>
              <a:rPr b="1" lang="en-US" sz="2300" spc="-1" strike="noStrike" u="sng">
                <a:solidFill>
                  <a:srgbClr val="333333"/>
                </a:solidFill>
                <a:uFillTx/>
                <a:latin typeface="arial"/>
                <a:ea typeface="DejaVu Sans"/>
              </a:rPr>
              <a:t>Characteristics of Transformer</a:t>
            </a:r>
            <a:endParaRPr b="0" lang="en-US" sz="2300" spc="-1" strike="noStrike">
              <a:solidFill>
                <a:srgbClr val="000000"/>
              </a:solidFill>
              <a:latin typeface="Arial"/>
            </a:endParaRPr>
          </a:p>
          <a:p>
            <a:pPr algn="just">
              <a:lnSpc>
                <a:spcPct val="100000"/>
              </a:lnSpc>
            </a:pPr>
            <a:r>
              <a:rPr b="0" lang="en-US" sz="2300" spc="-1" strike="noStrike">
                <a:solidFill>
                  <a:srgbClr val="333333"/>
                </a:solidFill>
                <a:latin typeface="arial"/>
                <a:ea typeface="DejaVu Sans"/>
              </a:rPr>
              <a:t>Some of the characteristics of a transformer are given below:</a:t>
            </a:r>
            <a:endParaRPr b="0" lang="en-US" sz="2300" spc="-1" strike="noStrike">
              <a:solidFill>
                <a:srgbClr val="000000"/>
              </a:solidFill>
              <a:latin typeface="Arial"/>
            </a:endParaRPr>
          </a:p>
          <a:p>
            <a:pPr marL="216000" indent="-216000" algn="just">
              <a:lnSpc>
                <a:spcPct val="100000"/>
              </a:lnSpc>
              <a:buClr>
                <a:srgbClr val="333333"/>
              </a:buClr>
              <a:buFont typeface="Arial"/>
              <a:buChar char="•"/>
            </a:pPr>
            <a:r>
              <a:rPr b="1" lang="en-US" sz="2300" spc="-1" strike="noStrike">
                <a:solidFill>
                  <a:srgbClr val="333333"/>
                </a:solidFill>
                <a:latin typeface="arial"/>
                <a:ea typeface="DejaVu Sans"/>
              </a:rPr>
              <a:t>Variable Voltage</a:t>
            </a:r>
            <a:endParaRPr b="0" lang="en-US" sz="2300" spc="-1" strike="noStrike">
              <a:solidFill>
                <a:srgbClr val="000000"/>
              </a:solidFill>
              <a:latin typeface="Arial"/>
            </a:endParaRPr>
          </a:p>
          <a:p>
            <a:pPr algn="just">
              <a:lnSpc>
                <a:spcPct val="100000"/>
              </a:lnSpc>
            </a:pPr>
            <a:r>
              <a:rPr b="0" lang="en-US" sz="2300" spc="-1" strike="noStrike">
                <a:solidFill>
                  <a:srgbClr val="333333"/>
                </a:solidFill>
                <a:latin typeface="arial"/>
                <a:ea typeface="DejaVu Sans"/>
              </a:rPr>
              <a:t>The input and output voltages of a transformer are variable. A transformer can increase or decrease the supply voltage.</a:t>
            </a:r>
            <a:endParaRPr b="0" lang="en-US" sz="2300" spc="-1" strike="noStrike">
              <a:solidFill>
                <a:srgbClr val="000000"/>
              </a:solidFill>
              <a:latin typeface="Arial"/>
            </a:endParaRPr>
          </a:p>
          <a:p>
            <a:pPr algn="ctr">
              <a:lnSpc>
                <a:spcPct val="100000"/>
              </a:lnSpc>
            </a:pPr>
            <a:r>
              <a:rPr b="0" lang="en-US" sz="2300" spc="-1" strike="noStrike">
                <a:solidFill>
                  <a:srgbClr val="333333"/>
                </a:solidFill>
                <a:latin typeface="arial"/>
                <a:ea typeface="DejaVu Sans"/>
              </a:rPr>
              <a:t>V</a:t>
            </a:r>
            <a:r>
              <a:rPr b="0" lang="en-US" sz="2300" spc="-1" strike="noStrike" baseline="-25000">
                <a:solidFill>
                  <a:srgbClr val="333333"/>
                </a:solidFill>
                <a:latin typeface="arial"/>
                <a:ea typeface="DejaVu Sans"/>
              </a:rPr>
              <a:t>out </a:t>
            </a:r>
            <a:r>
              <a:rPr b="0" lang="en-US" sz="2300" spc="-1" strike="noStrike">
                <a:solidFill>
                  <a:srgbClr val="333333"/>
                </a:solidFill>
                <a:latin typeface="arial"/>
                <a:ea typeface="DejaVu Sans"/>
              </a:rPr>
              <a:t> = V</a:t>
            </a:r>
            <a:r>
              <a:rPr b="0" lang="en-US" sz="2300" spc="-1" strike="noStrike" baseline="-25000">
                <a:solidFill>
                  <a:srgbClr val="333333"/>
                </a:solidFill>
                <a:latin typeface="arial"/>
                <a:ea typeface="DejaVu Sans"/>
              </a:rPr>
              <a:t>in</a:t>
            </a:r>
            <a:r>
              <a:rPr b="0" lang="en-US" sz="2300" spc="-1" strike="noStrike">
                <a:solidFill>
                  <a:srgbClr val="333333"/>
                </a:solidFill>
                <a:latin typeface="arial"/>
                <a:ea typeface="DejaVu Sans"/>
              </a:rPr>
              <a:t> (N</a:t>
            </a:r>
            <a:r>
              <a:rPr b="0" lang="en-US" sz="2300" spc="-1" strike="noStrike" baseline="-25000">
                <a:solidFill>
                  <a:srgbClr val="333333"/>
                </a:solidFill>
                <a:latin typeface="arial"/>
                <a:ea typeface="DejaVu Sans"/>
              </a:rPr>
              <a:t>s</a:t>
            </a:r>
            <a:r>
              <a:rPr b="0" lang="en-US" sz="2300" spc="-1" strike="noStrike">
                <a:solidFill>
                  <a:srgbClr val="333333"/>
                </a:solidFill>
                <a:latin typeface="arial"/>
                <a:ea typeface="DejaVu Sans"/>
              </a:rPr>
              <a:t>/N</a:t>
            </a:r>
            <a:r>
              <a:rPr b="0" lang="en-US" sz="2300" spc="-1" strike="noStrike" baseline="-25000">
                <a:solidFill>
                  <a:srgbClr val="333333"/>
                </a:solidFill>
                <a:latin typeface="arial"/>
                <a:ea typeface="DejaVu Sans"/>
              </a:rPr>
              <a:t>p</a:t>
            </a:r>
            <a:r>
              <a:rPr b="0" lang="en-US" sz="2300" spc="-1" strike="noStrike">
                <a:solidFill>
                  <a:srgbClr val="333333"/>
                </a:solidFill>
                <a:latin typeface="arial"/>
                <a:ea typeface="DejaVu Sans"/>
              </a:rPr>
              <a:t>)</a:t>
            </a:r>
            <a:endParaRPr b="0" lang="en-US" sz="2300" spc="-1" strike="noStrike">
              <a:solidFill>
                <a:srgbClr val="000000"/>
              </a:solidFill>
              <a:latin typeface="Arial"/>
            </a:endParaRPr>
          </a:p>
          <a:p>
            <a:pPr marL="216000" indent="-216000" algn="just">
              <a:lnSpc>
                <a:spcPct val="100000"/>
              </a:lnSpc>
              <a:buClr>
                <a:srgbClr val="333333"/>
              </a:buClr>
              <a:buFont typeface="Arial"/>
              <a:buChar char="•"/>
            </a:pPr>
            <a:r>
              <a:rPr b="1" lang="en-US" sz="2300" spc="-1" strike="noStrike">
                <a:solidFill>
                  <a:srgbClr val="333333"/>
                </a:solidFill>
                <a:latin typeface="arial"/>
                <a:ea typeface="DejaVu Sans"/>
              </a:rPr>
              <a:t>Variable Current</a:t>
            </a:r>
            <a:endParaRPr b="0" lang="en-US" sz="2300" spc="-1" strike="noStrike">
              <a:solidFill>
                <a:srgbClr val="000000"/>
              </a:solidFill>
              <a:latin typeface="Arial"/>
            </a:endParaRPr>
          </a:p>
          <a:p>
            <a:pPr algn="just">
              <a:lnSpc>
                <a:spcPct val="100000"/>
              </a:lnSpc>
            </a:pPr>
            <a:r>
              <a:rPr b="0" lang="en-US" sz="2300" spc="-1" strike="noStrike">
                <a:solidFill>
                  <a:srgbClr val="333333"/>
                </a:solidFill>
                <a:latin typeface="arial"/>
                <a:ea typeface="DejaVu Sans"/>
              </a:rPr>
              <a:t>The current is also a variable quantity in a transformer which can be increased or decreased.</a:t>
            </a:r>
            <a:endParaRPr b="0" lang="en-US" sz="2300" spc="-1" strike="noStrike">
              <a:solidFill>
                <a:srgbClr val="000000"/>
              </a:solidFill>
              <a:latin typeface="Arial"/>
            </a:endParaRPr>
          </a:p>
          <a:p>
            <a:pPr algn="ctr">
              <a:lnSpc>
                <a:spcPct val="100000"/>
              </a:lnSpc>
            </a:pPr>
            <a:r>
              <a:rPr b="0" lang="en-US" sz="2300" spc="-1" strike="noStrike">
                <a:solidFill>
                  <a:srgbClr val="333333"/>
                </a:solidFill>
                <a:latin typeface="arial"/>
                <a:ea typeface="DejaVu Sans"/>
              </a:rPr>
              <a:t>I</a:t>
            </a:r>
            <a:r>
              <a:rPr b="0" lang="en-US" sz="2300" spc="-1" strike="noStrike" baseline="-25000">
                <a:solidFill>
                  <a:srgbClr val="333333"/>
                </a:solidFill>
                <a:latin typeface="arial"/>
                <a:ea typeface="DejaVu Sans"/>
              </a:rPr>
              <a:t>out </a:t>
            </a:r>
            <a:r>
              <a:rPr b="0" lang="en-US" sz="2300" spc="-1" strike="noStrike">
                <a:solidFill>
                  <a:srgbClr val="333333"/>
                </a:solidFill>
                <a:latin typeface="arial"/>
                <a:ea typeface="DejaVu Sans"/>
              </a:rPr>
              <a:t> = I</a:t>
            </a:r>
            <a:r>
              <a:rPr b="0" lang="en-US" sz="2300" spc="-1" strike="noStrike" baseline="-25000">
                <a:solidFill>
                  <a:srgbClr val="333333"/>
                </a:solidFill>
                <a:latin typeface="arial"/>
                <a:ea typeface="DejaVu Sans"/>
              </a:rPr>
              <a:t>in</a:t>
            </a:r>
            <a:r>
              <a:rPr b="0" lang="en-US" sz="2300" spc="-1" strike="noStrike">
                <a:solidFill>
                  <a:srgbClr val="333333"/>
                </a:solidFill>
                <a:latin typeface="arial"/>
                <a:ea typeface="DejaVu Sans"/>
              </a:rPr>
              <a:t> (N</a:t>
            </a:r>
            <a:r>
              <a:rPr b="0" lang="en-US" sz="2300" spc="-1" strike="noStrike" baseline="-25000">
                <a:solidFill>
                  <a:srgbClr val="333333"/>
                </a:solidFill>
                <a:latin typeface="arial"/>
                <a:ea typeface="DejaVu Sans"/>
              </a:rPr>
              <a:t>p</a:t>
            </a:r>
            <a:r>
              <a:rPr b="0" lang="en-US" sz="2300" spc="-1" strike="noStrike">
                <a:solidFill>
                  <a:srgbClr val="333333"/>
                </a:solidFill>
                <a:latin typeface="arial"/>
                <a:ea typeface="DejaVu Sans"/>
              </a:rPr>
              <a:t>/N</a:t>
            </a:r>
            <a:r>
              <a:rPr b="0" lang="en-US" sz="2300" spc="-1" strike="noStrike" baseline="-25000">
                <a:solidFill>
                  <a:srgbClr val="333333"/>
                </a:solidFill>
                <a:latin typeface="arial"/>
                <a:ea typeface="DejaVu Sans"/>
              </a:rPr>
              <a:t>s</a:t>
            </a:r>
            <a:r>
              <a:rPr b="0" lang="en-US" sz="2300" spc="-1" strike="noStrike">
                <a:solidFill>
                  <a:srgbClr val="333333"/>
                </a:solidFill>
                <a:latin typeface="arial"/>
                <a:ea typeface="DejaVu Sans"/>
              </a:rPr>
              <a:t>)</a:t>
            </a:r>
            <a:endParaRPr b="0" lang="en-US" sz="2300" spc="-1" strike="noStrike">
              <a:solidFill>
                <a:srgbClr val="000000"/>
              </a:solidFill>
              <a:latin typeface="Arial"/>
            </a:endParaRPr>
          </a:p>
          <a:p>
            <a:pPr marL="216000" indent="-216000" algn="just">
              <a:lnSpc>
                <a:spcPct val="100000"/>
              </a:lnSpc>
              <a:buClr>
                <a:srgbClr val="333333"/>
              </a:buClr>
              <a:buFont typeface="Arial"/>
              <a:buChar char="•"/>
            </a:pPr>
            <a:r>
              <a:rPr b="1" lang="en-US" sz="2300" spc="-1" strike="noStrike">
                <a:solidFill>
                  <a:srgbClr val="333333"/>
                </a:solidFill>
                <a:latin typeface="arial"/>
                <a:ea typeface="DejaVu Sans"/>
              </a:rPr>
              <a:t>Constant Frequency</a:t>
            </a:r>
            <a:endParaRPr b="0" lang="en-US" sz="2300" spc="-1" strike="noStrike">
              <a:solidFill>
                <a:srgbClr val="000000"/>
              </a:solidFill>
              <a:latin typeface="Arial"/>
            </a:endParaRPr>
          </a:p>
          <a:p>
            <a:pPr algn="just">
              <a:lnSpc>
                <a:spcPct val="100000"/>
              </a:lnSpc>
            </a:pPr>
            <a:r>
              <a:rPr b="0" lang="en-US" sz="2300" spc="-1" strike="noStrike">
                <a:solidFill>
                  <a:srgbClr val="333333"/>
                </a:solidFill>
                <a:latin typeface="arial"/>
                <a:ea typeface="DejaVu Sans"/>
              </a:rPr>
              <a:t>A transformer is a constant frequency operating device. The frequency of the input voltage &amp; the output voltage remains the same.</a:t>
            </a:r>
            <a:endParaRPr b="0" lang="en-US" sz="2300" spc="-1" strike="noStrike">
              <a:solidFill>
                <a:srgbClr val="000000"/>
              </a:solidFill>
              <a:latin typeface="Arial"/>
            </a:endParaRPr>
          </a:p>
          <a:p>
            <a:pPr marL="216000" indent="-216000" algn="just">
              <a:lnSpc>
                <a:spcPct val="100000"/>
              </a:lnSpc>
              <a:buClr>
                <a:srgbClr val="333333"/>
              </a:buClr>
              <a:buFont typeface="Arial"/>
              <a:buChar char="•"/>
            </a:pPr>
            <a:r>
              <a:rPr b="1" lang="en-US" sz="2300" spc="-1" strike="noStrike">
                <a:solidFill>
                  <a:srgbClr val="333333"/>
                </a:solidFill>
                <a:latin typeface="arial"/>
                <a:ea typeface="DejaVu Sans"/>
              </a:rPr>
              <a:t>Constant Power</a:t>
            </a:r>
            <a:endParaRPr b="0" lang="en-US" sz="2300" spc="-1" strike="noStrike">
              <a:solidFill>
                <a:srgbClr val="000000"/>
              </a:solidFill>
              <a:latin typeface="Arial"/>
            </a:endParaRPr>
          </a:p>
          <a:p>
            <a:pPr algn="just">
              <a:lnSpc>
                <a:spcPct val="100000"/>
              </a:lnSpc>
            </a:pPr>
            <a:r>
              <a:rPr b="0" lang="en-US" sz="2300" spc="-1" strike="noStrike">
                <a:solidFill>
                  <a:srgbClr val="333333"/>
                </a:solidFill>
                <a:latin typeface="arial"/>
                <a:ea typeface="DejaVu Sans"/>
              </a:rPr>
              <a:t>The power of the transformer remains constant. The power that is supplied to the transformer &amp; the power delivered by the transformer remains the same.</a:t>
            </a:r>
            <a:endParaRPr b="0" lang="en-US" sz="2300" spc="-1" strike="noStrike">
              <a:solidFill>
                <a:srgbClr val="000000"/>
              </a:solidFill>
              <a:latin typeface="Arial"/>
            </a:endParaRPr>
          </a:p>
          <a:p>
            <a:pPr algn="ctr">
              <a:lnSpc>
                <a:spcPct val="100000"/>
              </a:lnSpc>
            </a:pPr>
            <a:r>
              <a:rPr b="0" lang="en-US" sz="2300" spc="-1" strike="noStrike">
                <a:solidFill>
                  <a:srgbClr val="333333"/>
                </a:solidFill>
                <a:latin typeface="arial"/>
                <a:ea typeface="DejaVu Sans"/>
              </a:rPr>
              <a:t>P</a:t>
            </a:r>
            <a:r>
              <a:rPr b="0" lang="en-US" sz="2300" spc="-1" strike="noStrike" baseline="-25000">
                <a:solidFill>
                  <a:srgbClr val="333333"/>
                </a:solidFill>
                <a:latin typeface="arial"/>
                <a:ea typeface="DejaVu Sans"/>
              </a:rPr>
              <a:t>in</a:t>
            </a:r>
            <a:r>
              <a:rPr b="0" lang="en-US" sz="2300" spc="-1" strike="noStrike">
                <a:solidFill>
                  <a:srgbClr val="333333"/>
                </a:solidFill>
                <a:latin typeface="arial"/>
                <a:ea typeface="DejaVu Sans"/>
              </a:rPr>
              <a:t> = P</a:t>
            </a:r>
            <a:r>
              <a:rPr b="0" lang="en-US" sz="2300" spc="-1" strike="noStrike" baseline="-25000">
                <a:solidFill>
                  <a:srgbClr val="333333"/>
                </a:solidFill>
                <a:latin typeface="arial"/>
                <a:ea typeface="DejaVu Sans"/>
              </a:rPr>
              <a:t>out</a:t>
            </a:r>
            <a:endParaRPr b="0" lang="en-US" sz="2300" spc="-1" strike="noStrike">
              <a:solidFill>
                <a:srgbClr val="000000"/>
              </a:solidFill>
              <a:latin typeface="Arial"/>
            </a:endParaRPr>
          </a:p>
          <a:p>
            <a:pPr algn="ctr">
              <a:lnSpc>
                <a:spcPct val="100000"/>
              </a:lnSpc>
            </a:pPr>
            <a:r>
              <a:rPr b="0" lang="en-US" sz="2300" spc="-1" strike="noStrike">
                <a:solidFill>
                  <a:srgbClr val="333333"/>
                </a:solidFill>
                <a:latin typeface="arial"/>
                <a:ea typeface="DejaVu Sans"/>
              </a:rPr>
              <a:t>V</a:t>
            </a:r>
            <a:r>
              <a:rPr b="0" lang="en-US" sz="2300" spc="-1" strike="noStrike" baseline="-25000">
                <a:solidFill>
                  <a:srgbClr val="333333"/>
                </a:solidFill>
                <a:latin typeface="arial"/>
                <a:ea typeface="DejaVu Sans"/>
              </a:rPr>
              <a:t>in</a:t>
            </a:r>
            <a:r>
              <a:rPr b="0" lang="en-US" sz="2300" spc="-1" strike="noStrike">
                <a:solidFill>
                  <a:srgbClr val="333333"/>
                </a:solidFill>
                <a:latin typeface="arial"/>
                <a:ea typeface="DejaVu Sans"/>
              </a:rPr>
              <a:t> I</a:t>
            </a:r>
            <a:r>
              <a:rPr b="0" lang="en-US" sz="2300" spc="-1" strike="noStrike" baseline="-25000">
                <a:solidFill>
                  <a:srgbClr val="333333"/>
                </a:solidFill>
                <a:latin typeface="arial"/>
                <a:ea typeface="DejaVu Sans"/>
              </a:rPr>
              <a:t>in </a:t>
            </a:r>
            <a:r>
              <a:rPr b="0" lang="en-US" sz="2300" spc="-1" strike="noStrike">
                <a:solidFill>
                  <a:srgbClr val="333333"/>
                </a:solidFill>
                <a:latin typeface="arial"/>
                <a:ea typeface="DejaVu Sans"/>
              </a:rPr>
              <a:t>= V</a:t>
            </a:r>
            <a:r>
              <a:rPr b="0" lang="en-US" sz="2300" spc="-1" strike="noStrike" baseline="-25000">
                <a:solidFill>
                  <a:srgbClr val="333333"/>
                </a:solidFill>
                <a:latin typeface="arial"/>
                <a:ea typeface="DejaVu Sans"/>
              </a:rPr>
              <a:t>out</a:t>
            </a:r>
            <a:r>
              <a:rPr b="0" lang="en-US" sz="2300" spc="-1" strike="noStrike">
                <a:solidFill>
                  <a:srgbClr val="333333"/>
                </a:solidFill>
                <a:latin typeface="arial"/>
                <a:ea typeface="DejaVu Sans"/>
              </a:rPr>
              <a:t> I</a:t>
            </a:r>
            <a:r>
              <a:rPr b="0" lang="en-US" sz="2300" spc="-1" strike="noStrike" baseline="-25000">
                <a:solidFill>
                  <a:srgbClr val="333333"/>
                </a:solidFill>
                <a:latin typeface="arial"/>
                <a:ea typeface="DejaVu Sans"/>
              </a:rPr>
              <a:t>out</a:t>
            </a:r>
            <a:endParaRPr b="0" lang="en-US" sz="23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95" name="Picture 3" descr=""/>
          <p:cNvPicPr/>
          <p:nvPr/>
        </p:nvPicPr>
        <p:blipFill>
          <a:blip r:embed="rId1"/>
          <a:stretch/>
        </p:blipFill>
        <p:spPr>
          <a:xfrm>
            <a:off x="1104840" y="433440"/>
            <a:ext cx="9981360" cy="5990400"/>
          </a:xfrm>
          <a:prstGeom prst="rect">
            <a:avLst/>
          </a:prstGeom>
          <a:ln w="9525">
            <a:noFill/>
          </a:ln>
        </p:spPr>
      </p:pic>
    </p:spTree>
  </p:cSld>
  <mc:AlternateContent>
    <mc:Choice Requires="p14">
      <p:transition spd="slow" p14:dur="2000"/>
    </mc:Choice>
    <mc:Fallback>
      <p:transition spd="slow"/>
    </mc:Fallback>
  </mc:AlternateContent>
</p:sld>
</file>

<file path=ppt/slides/slide8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4" name="TextBox 1"/>
          <p:cNvSpPr/>
          <p:nvPr/>
        </p:nvSpPr>
        <p:spPr>
          <a:xfrm>
            <a:off x="2901960" y="261360"/>
            <a:ext cx="6969240" cy="5770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1" lang="en-US" sz="3200" spc="-1" strike="noStrike">
                <a:solidFill>
                  <a:srgbClr val="000000"/>
                </a:solidFill>
                <a:latin typeface="Calibri"/>
                <a:ea typeface="DejaVu Sans"/>
              </a:rPr>
              <a:t>APPLICATIONS OF TRANSFORMER</a:t>
            </a:r>
            <a:endParaRPr b="0" lang="en-US" sz="3200" spc="-1" strike="noStrike">
              <a:solidFill>
                <a:srgbClr val="000000"/>
              </a:solidFill>
              <a:latin typeface="Arial"/>
            </a:endParaRPr>
          </a:p>
        </p:txBody>
      </p:sp>
      <p:sp>
        <p:nvSpPr>
          <p:cNvPr id="265" name="TextBox 3"/>
          <p:cNvSpPr/>
          <p:nvPr/>
        </p:nvSpPr>
        <p:spPr>
          <a:xfrm>
            <a:off x="671760" y="951840"/>
            <a:ext cx="10328400" cy="5691960"/>
          </a:xfrm>
          <a:prstGeom prst="rect">
            <a:avLst/>
          </a:prstGeom>
          <a:noFill/>
          <a:ln w="0">
            <a:noFill/>
          </a:ln>
        </p:spPr>
        <p:style>
          <a:lnRef idx="0"/>
          <a:fillRef idx="0"/>
          <a:effectRef idx="0"/>
          <a:fontRef idx="minor"/>
        </p:style>
        <p:txBody>
          <a:bodyPr lIns="90000" rIns="90000" tIns="45000" bIns="45000" anchor="t">
            <a:spAutoFit/>
          </a:bodyPr>
          <a:p>
            <a:pPr marL="216000" indent="-216000">
              <a:lnSpc>
                <a:spcPct val="100000"/>
              </a:lnSpc>
              <a:buClr>
                <a:srgbClr val="444444"/>
              </a:buClr>
              <a:buFont typeface="Arial"/>
              <a:buChar char="•"/>
            </a:pPr>
            <a:r>
              <a:rPr b="0" lang="en-US" sz="2800" spc="-1" strike="noStrike">
                <a:solidFill>
                  <a:srgbClr val="444444"/>
                </a:solidFill>
                <a:latin typeface="Play"/>
                <a:ea typeface="DejaVu Sans"/>
              </a:rPr>
              <a:t>The </a:t>
            </a:r>
            <a:r>
              <a:rPr b="0" lang="en-US" sz="2800" spc="-1" strike="noStrike" u="sng">
                <a:solidFill>
                  <a:srgbClr val="0563c1"/>
                </a:solidFill>
                <a:uFillTx/>
                <a:latin typeface="Play"/>
                <a:ea typeface="DejaVu Sans"/>
                <a:hlinkClick r:id="rId1"/>
              </a:rPr>
              <a:t>transformer</a:t>
            </a:r>
            <a:r>
              <a:rPr b="0" lang="en-US" sz="2800" spc="-1" strike="noStrike">
                <a:solidFill>
                  <a:srgbClr val="444444"/>
                </a:solidFill>
                <a:latin typeface="Play"/>
                <a:ea typeface="DejaVu Sans"/>
              </a:rPr>
              <a:t> is used for impedance matching.</a:t>
            </a:r>
            <a:endParaRPr b="0" lang="en-US" sz="2800" spc="-1" strike="noStrike">
              <a:solidFill>
                <a:srgbClr val="000000"/>
              </a:solidFill>
              <a:latin typeface="Arial"/>
            </a:endParaRPr>
          </a:p>
          <a:p>
            <a:pPr marL="216000" indent="-216000">
              <a:lnSpc>
                <a:spcPct val="100000"/>
              </a:lnSpc>
              <a:buClr>
                <a:srgbClr val="444444"/>
              </a:buClr>
              <a:buFont typeface="Arial"/>
              <a:buChar char="•"/>
            </a:pPr>
            <a:r>
              <a:rPr b="0" lang="en-US" sz="2800" spc="-1" strike="noStrike">
                <a:solidFill>
                  <a:srgbClr val="444444"/>
                </a:solidFill>
                <a:latin typeface="Play"/>
                <a:ea typeface="DejaVu Sans"/>
              </a:rPr>
              <a:t>The transformer is used to isolate two circuits electrically.</a:t>
            </a:r>
            <a:endParaRPr b="0" lang="en-US" sz="2800" spc="-1" strike="noStrike">
              <a:solidFill>
                <a:srgbClr val="000000"/>
              </a:solidFill>
              <a:latin typeface="Arial"/>
            </a:endParaRPr>
          </a:p>
          <a:p>
            <a:pPr marL="216000" indent="-216000">
              <a:lnSpc>
                <a:spcPct val="100000"/>
              </a:lnSpc>
              <a:buClr>
                <a:srgbClr val="444444"/>
              </a:buClr>
              <a:buFont typeface="Arial"/>
              <a:buChar char="•"/>
            </a:pPr>
            <a:r>
              <a:rPr b="0" lang="en-US" sz="2800" spc="-1" strike="noStrike">
                <a:solidFill>
                  <a:srgbClr val="444444"/>
                </a:solidFill>
                <a:latin typeface="Play"/>
                <a:ea typeface="DejaVu Sans"/>
              </a:rPr>
              <a:t>It is used to increase or decrease the alternating voltages in electric power applications.</a:t>
            </a:r>
            <a:endParaRPr b="0" lang="en-US" sz="2800" spc="-1" strike="noStrike">
              <a:solidFill>
                <a:srgbClr val="000000"/>
              </a:solidFill>
              <a:latin typeface="Arial"/>
            </a:endParaRPr>
          </a:p>
          <a:p>
            <a:pPr marL="216000" indent="-216000">
              <a:lnSpc>
                <a:spcPct val="100000"/>
              </a:lnSpc>
              <a:buClr>
                <a:srgbClr val="444444"/>
              </a:buClr>
              <a:buFont typeface="Arial"/>
              <a:buChar char="•"/>
            </a:pPr>
            <a:r>
              <a:rPr b="0" lang="en-US" sz="2800" spc="-1" strike="noStrike">
                <a:solidFill>
                  <a:srgbClr val="444444"/>
                </a:solidFill>
                <a:latin typeface="Play"/>
                <a:ea typeface="DejaVu Sans"/>
              </a:rPr>
              <a:t>The transformer used in voltmeters, ammeters, protective relay, etc.</a:t>
            </a:r>
            <a:endParaRPr b="0" lang="en-US" sz="2800" spc="-1" strike="noStrike">
              <a:solidFill>
                <a:srgbClr val="000000"/>
              </a:solidFill>
              <a:latin typeface="Arial"/>
            </a:endParaRPr>
          </a:p>
          <a:p>
            <a:pPr marL="216000" indent="-216000">
              <a:lnSpc>
                <a:spcPct val="100000"/>
              </a:lnSpc>
              <a:buClr>
                <a:srgbClr val="444444"/>
              </a:buClr>
              <a:buFont typeface="Arial"/>
              <a:buChar char="•"/>
            </a:pPr>
            <a:r>
              <a:rPr b="0" lang="en-US" sz="2800" spc="-1" strike="noStrike">
                <a:solidFill>
                  <a:srgbClr val="444444"/>
                </a:solidFill>
                <a:latin typeface="Play"/>
                <a:ea typeface="DejaVu Sans"/>
              </a:rPr>
              <a:t>The transformer is used to step up low voltage in case of measurement.</a:t>
            </a:r>
            <a:endParaRPr b="0" lang="en-US" sz="2800" spc="-1" strike="noStrike">
              <a:solidFill>
                <a:srgbClr val="000000"/>
              </a:solidFill>
              <a:latin typeface="Arial"/>
            </a:endParaRPr>
          </a:p>
          <a:p>
            <a:pPr marL="216000" indent="-216000">
              <a:lnSpc>
                <a:spcPct val="100000"/>
              </a:lnSpc>
              <a:buClr>
                <a:srgbClr val="444444"/>
              </a:buClr>
              <a:buFont typeface="Arial"/>
              <a:buChar char="•"/>
            </a:pPr>
            <a:r>
              <a:rPr b="0" lang="en-US" sz="2800" spc="-1" strike="noStrike">
                <a:solidFill>
                  <a:srgbClr val="444444"/>
                </a:solidFill>
                <a:latin typeface="Play"/>
                <a:ea typeface="DejaVu Sans"/>
              </a:rPr>
              <a:t>The transformer is used for stepping down high voltage for safety.</a:t>
            </a:r>
            <a:endParaRPr b="0" lang="en-US" sz="2800" spc="-1" strike="noStrike">
              <a:solidFill>
                <a:srgbClr val="000000"/>
              </a:solidFill>
              <a:latin typeface="Arial"/>
            </a:endParaRPr>
          </a:p>
          <a:p>
            <a:pPr marL="216000" indent="-216000">
              <a:lnSpc>
                <a:spcPct val="100000"/>
              </a:lnSpc>
              <a:buClr>
                <a:srgbClr val="444444"/>
              </a:buClr>
              <a:buFont typeface="Arial"/>
              <a:buChar char="•"/>
            </a:pPr>
            <a:r>
              <a:rPr b="0" lang="en-US" sz="2800" spc="-1" strike="noStrike">
                <a:solidFill>
                  <a:srgbClr val="444444"/>
                </a:solidFill>
                <a:latin typeface="Play"/>
                <a:ea typeface="DejaVu Sans"/>
              </a:rPr>
              <a:t>The transformer used in the </a:t>
            </a:r>
            <a:r>
              <a:rPr b="1" lang="en-US" sz="2800" spc="-1" strike="noStrike">
                <a:solidFill>
                  <a:srgbClr val="444444"/>
                </a:solidFill>
                <a:latin typeface="Play"/>
                <a:ea typeface="DejaVu Sans"/>
              </a:rPr>
              <a:t>rectifier</a:t>
            </a:r>
            <a:r>
              <a:rPr b="0" lang="en-US" sz="2800" spc="-1" strike="noStrike">
                <a:solidFill>
                  <a:srgbClr val="444444"/>
                </a:solidFill>
                <a:latin typeface="Play"/>
                <a:ea typeface="DejaVu Sans"/>
              </a:rPr>
              <a:t>.</a:t>
            </a:r>
            <a:endParaRPr b="0" lang="en-US" sz="2800" spc="-1" strike="noStrike">
              <a:solidFill>
                <a:srgbClr val="000000"/>
              </a:solidFill>
              <a:latin typeface="Arial"/>
            </a:endParaRPr>
          </a:p>
          <a:p>
            <a:pPr marL="216000" indent="-216000">
              <a:lnSpc>
                <a:spcPct val="100000"/>
              </a:lnSpc>
              <a:buClr>
                <a:srgbClr val="444444"/>
              </a:buClr>
              <a:buFont typeface="Arial"/>
              <a:buChar char="•"/>
            </a:pPr>
            <a:r>
              <a:rPr b="0" lang="en-US" sz="2800" spc="-1" strike="noStrike">
                <a:solidFill>
                  <a:srgbClr val="444444"/>
                </a:solidFill>
                <a:latin typeface="Play"/>
                <a:ea typeface="DejaVu Sans"/>
              </a:rPr>
              <a:t>It is used in voltage regulators, voltage stabilizers, power supplies etc.</a:t>
            </a:r>
            <a:endParaRPr b="0" lang="en-US" sz="2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8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6" name="TextBox 2"/>
          <p:cNvSpPr/>
          <p:nvPr/>
        </p:nvSpPr>
        <p:spPr>
          <a:xfrm>
            <a:off x="2787480" y="221040"/>
            <a:ext cx="6096960" cy="1186920"/>
          </a:xfrm>
          <a:prstGeom prst="rect">
            <a:avLst/>
          </a:prstGeom>
          <a:noFill/>
          <a:ln w="0">
            <a:noFill/>
          </a:ln>
        </p:spPr>
        <p:style>
          <a:lnRef idx="0"/>
          <a:fillRef idx="0"/>
          <a:effectRef idx="0"/>
          <a:fontRef idx="minor"/>
        </p:style>
        <p:txBody>
          <a:bodyPr lIns="90000" rIns="90000" tIns="45000" bIns="45000" anchor="t">
            <a:spAutoFit/>
          </a:bodyPr>
          <a:p>
            <a:pPr algn="just">
              <a:lnSpc>
                <a:spcPct val="100000"/>
              </a:lnSpc>
            </a:pPr>
            <a:r>
              <a:rPr b="1" lang="en-IN" sz="3600" spc="-1" strike="noStrike">
                <a:solidFill>
                  <a:srgbClr val="6aa84f"/>
                </a:solidFill>
                <a:latin typeface="var(--title-font)"/>
                <a:ea typeface="DejaVu Sans"/>
              </a:rPr>
              <a:t>Three Phase Induction Motor</a:t>
            </a:r>
            <a:endParaRPr b="0" lang="en-US" sz="3600" spc="-1" strike="noStrike">
              <a:solidFill>
                <a:srgbClr val="000000"/>
              </a:solidFill>
              <a:latin typeface="Arial"/>
            </a:endParaRPr>
          </a:p>
        </p:txBody>
      </p:sp>
      <p:sp>
        <p:nvSpPr>
          <p:cNvPr id="267" name="TextBox 4"/>
          <p:cNvSpPr/>
          <p:nvPr/>
        </p:nvSpPr>
        <p:spPr>
          <a:xfrm>
            <a:off x="324360" y="1292040"/>
            <a:ext cx="11385000" cy="4113000"/>
          </a:xfrm>
          <a:prstGeom prst="rect">
            <a:avLst/>
          </a:prstGeom>
          <a:noFill/>
          <a:ln w="0">
            <a:noFill/>
          </a:ln>
        </p:spPr>
        <p:style>
          <a:lnRef idx="0"/>
          <a:fillRef idx="0"/>
          <a:effectRef idx="0"/>
          <a:fontRef idx="minor"/>
        </p:style>
        <p:txBody>
          <a:bodyPr lIns="90000" rIns="90000" tIns="45000" bIns="45000" anchor="t">
            <a:spAutoFit/>
          </a:bodyPr>
          <a:p>
            <a:pPr algn="just">
              <a:lnSpc>
                <a:spcPct val="100000"/>
              </a:lnSpc>
            </a:pPr>
            <a:r>
              <a:rPr b="0" lang="en-US" sz="2400" spc="-1" strike="noStrike">
                <a:solidFill>
                  <a:srgbClr val="656565"/>
                </a:solidFill>
                <a:latin typeface="verdana"/>
                <a:ea typeface="DejaVu Sans"/>
              </a:rPr>
              <a:t>The </a:t>
            </a:r>
            <a:r>
              <a:rPr b="1" lang="en-US" sz="2400" spc="-1" strike="noStrike">
                <a:solidFill>
                  <a:srgbClr val="656565"/>
                </a:solidFill>
                <a:latin typeface="verdana"/>
                <a:ea typeface="DejaVu Sans"/>
              </a:rPr>
              <a:t>three-phase induction motors</a:t>
            </a:r>
            <a:r>
              <a:rPr b="0" lang="en-US" sz="2400" spc="-1" strike="noStrike">
                <a:solidFill>
                  <a:srgbClr val="656565"/>
                </a:solidFill>
                <a:latin typeface="verdana"/>
                <a:ea typeface="DejaVu Sans"/>
              </a:rPr>
              <a:t> are the most widely used </a:t>
            </a:r>
            <a:r>
              <a:rPr b="0" lang="en-US" sz="2400" spc="-1" strike="noStrike">
                <a:solidFill>
                  <a:srgbClr val="000000"/>
                </a:solidFill>
                <a:latin typeface="verdana"/>
                <a:ea typeface="DejaVu Sans"/>
              </a:rPr>
              <a:t>electric motors </a:t>
            </a:r>
            <a:r>
              <a:rPr b="0" lang="en-US" sz="2400" spc="-1" strike="noStrike">
                <a:solidFill>
                  <a:srgbClr val="656565"/>
                </a:solidFill>
                <a:latin typeface="verdana"/>
                <a:ea typeface="DejaVu Sans"/>
              </a:rPr>
              <a:t>in the industry.</a:t>
            </a:r>
            <a:endParaRPr b="0" lang="en-US" sz="2400" spc="-1" strike="noStrike">
              <a:solidFill>
                <a:srgbClr val="000000"/>
              </a:solidFill>
              <a:latin typeface="Arial"/>
            </a:endParaRPr>
          </a:p>
          <a:p>
            <a:pPr algn="just">
              <a:lnSpc>
                <a:spcPct val="100000"/>
              </a:lnSpc>
            </a:pPr>
            <a:endParaRPr b="0" lang="en-US" sz="2400" spc="-1" strike="noStrike">
              <a:solidFill>
                <a:srgbClr val="000000"/>
              </a:solidFill>
              <a:latin typeface="Arial"/>
            </a:endParaRPr>
          </a:p>
          <a:p>
            <a:pPr algn="just">
              <a:lnSpc>
                <a:spcPct val="100000"/>
              </a:lnSpc>
            </a:pPr>
            <a:r>
              <a:rPr b="0" lang="en-US" sz="2400" spc="-1" strike="noStrike">
                <a:solidFill>
                  <a:srgbClr val="656565"/>
                </a:solidFill>
                <a:latin typeface="verdana"/>
                <a:ea typeface="DejaVu Sans"/>
              </a:rPr>
              <a:t>They run at essentially constant speed from no-load to full-load.</a:t>
            </a:r>
            <a:endParaRPr b="0" lang="en-US" sz="2400" spc="-1" strike="noStrike">
              <a:solidFill>
                <a:srgbClr val="000000"/>
              </a:solidFill>
              <a:latin typeface="Arial"/>
            </a:endParaRPr>
          </a:p>
          <a:p>
            <a:pPr algn="just">
              <a:lnSpc>
                <a:spcPct val="100000"/>
              </a:lnSpc>
            </a:pPr>
            <a:endParaRPr b="0" lang="en-US" sz="2400" spc="-1" strike="noStrike">
              <a:solidFill>
                <a:srgbClr val="000000"/>
              </a:solidFill>
              <a:latin typeface="Arial"/>
            </a:endParaRPr>
          </a:p>
          <a:p>
            <a:pPr algn="just">
              <a:lnSpc>
                <a:spcPct val="100000"/>
              </a:lnSpc>
            </a:pPr>
            <a:r>
              <a:rPr b="0" lang="en-US" sz="2400" spc="-1" strike="noStrike">
                <a:solidFill>
                  <a:srgbClr val="656565"/>
                </a:solidFill>
                <a:latin typeface="verdana"/>
                <a:ea typeface="DejaVu Sans"/>
              </a:rPr>
              <a:t>However, the speed is frequency-dependent and consequently, these motors are not easily adapted to speed control.</a:t>
            </a:r>
            <a:endParaRPr b="0" lang="en-US" sz="2400" spc="-1" strike="noStrike">
              <a:solidFill>
                <a:srgbClr val="000000"/>
              </a:solidFill>
              <a:latin typeface="Arial"/>
            </a:endParaRPr>
          </a:p>
          <a:p>
            <a:pPr algn="just">
              <a:lnSpc>
                <a:spcPct val="100000"/>
              </a:lnSpc>
            </a:pPr>
            <a:endParaRPr b="0" lang="en-US" sz="2400" spc="-1" strike="noStrike">
              <a:solidFill>
                <a:srgbClr val="000000"/>
              </a:solidFill>
              <a:latin typeface="Arial"/>
            </a:endParaRPr>
          </a:p>
          <a:p>
            <a:pPr algn="just">
              <a:lnSpc>
                <a:spcPct val="100000"/>
              </a:lnSpc>
            </a:pPr>
            <a:r>
              <a:rPr b="1" lang="en-US" sz="2400" spc="-1" strike="noStrike">
                <a:solidFill>
                  <a:srgbClr val="656565"/>
                </a:solidFill>
                <a:latin typeface="verdana"/>
                <a:ea typeface="DejaVu Sans"/>
              </a:rPr>
              <a:t>3-phase induction motors</a:t>
            </a:r>
            <a:r>
              <a:rPr b="0" lang="en-US" sz="2400" spc="-1" strike="noStrike">
                <a:solidFill>
                  <a:srgbClr val="656565"/>
                </a:solidFill>
                <a:latin typeface="verdana"/>
                <a:ea typeface="DejaVu Sans"/>
              </a:rPr>
              <a:t> are simple, rugged, low-priced, easy to maintain and can be manufactured with characteristics to suit most industrial requirements.</a:t>
            </a:r>
            <a:endParaRPr b="0" lang="en-US" sz="2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8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68" name="Picture 2" descr=""/>
          <p:cNvPicPr/>
          <p:nvPr/>
        </p:nvPicPr>
        <p:blipFill>
          <a:blip r:embed="rId1"/>
          <a:stretch/>
        </p:blipFill>
        <p:spPr>
          <a:xfrm>
            <a:off x="2705760" y="746640"/>
            <a:ext cx="6483960" cy="5924880"/>
          </a:xfrm>
          <a:prstGeom prst="rect">
            <a:avLst/>
          </a:prstGeom>
          <a:ln w="0">
            <a:noFill/>
          </a:ln>
        </p:spPr>
      </p:pic>
      <p:sp>
        <p:nvSpPr>
          <p:cNvPr id="269" name="TextBox 3"/>
          <p:cNvSpPr/>
          <p:nvPr/>
        </p:nvSpPr>
        <p:spPr>
          <a:xfrm>
            <a:off x="2369880" y="186120"/>
            <a:ext cx="8210160" cy="51624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1" lang="en-US" sz="2800" spc="-1" strike="noStrike">
                <a:solidFill>
                  <a:srgbClr val="000000"/>
                </a:solidFill>
                <a:latin typeface="Calibri"/>
                <a:ea typeface="DejaVu Sans"/>
              </a:rPr>
              <a:t>CONSTRUCTION OF THREE PHASE INDUCTION MOTOR</a:t>
            </a:r>
            <a:endParaRPr b="0" lang="en-US" sz="2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8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0" name="TextBox 2"/>
          <p:cNvSpPr/>
          <p:nvPr/>
        </p:nvSpPr>
        <p:spPr>
          <a:xfrm>
            <a:off x="1763640" y="333360"/>
            <a:ext cx="8536680" cy="5770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1" lang="en-US" sz="3200" spc="-1" strike="noStrike">
                <a:solidFill>
                  <a:srgbClr val="797979"/>
                </a:solidFill>
                <a:latin typeface="Heebo"/>
                <a:ea typeface="DejaVu Sans"/>
              </a:rPr>
              <a:t>Construction of 3-Phase Induction Motor</a:t>
            </a:r>
            <a:endParaRPr b="0" lang="en-US" sz="3200" spc="-1" strike="noStrike">
              <a:solidFill>
                <a:srgbClr val="000000"/>
              </a:solidFill>
              <a:latin typeface="Arial"/>
            </a:endParaRPr>
          </a:p>
        </p:txBody>
      </p:sp>
      <p:pic>
        <p:nvPicPr>
          <p:cNvPr id="271" name="Picture 11" descr=""/>
          <p:cNvPicPr/>
          <p:nvPr/>
        </p:nvPicPr>
        <p:blipFill>
          <a:blip r:embed="rId1"/>
          <a:stretch/>
        </p:blipFill>
        <p:spPr>
          <a:xfrm>
            <a:off x="8467200" y="3117240"/>
            <a:ext cx="3399840" cy="1656720"/>
          </a:xfrm>
          <a:prstGeom prst="rect">
            <a:avLst/>
          </a:prstGeom>
          <a:ln w="0">
            <a:noFill/>
          </a:ln>
        </p:spPr>
      </p:pic>
      <p:sp>
        <p:nvSpPr>
          <p:cNvPr id="272" name="TextBox 13"/>
          <p:cNvSpPr/>
          <p:nvPr/>
        </p:nvSpPr>
        <p:spPr>
          <a:xfrm>
            <a:off x="324360" y="1129320"/>
            <a:ext cx="9462960" cy="94284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1" lang="en-US" sz="3200" spc="-1" strike="noStrike">
                <a:solidFill>
                  <a:srgbClr val="333333"/>
                </a:solidFill>
                <a:latin typeface="Oxygen"/>
                <a:ea typeface="DejaVu Sans"/>
              </a:rPr>
              <a:t>1. </a:t>
            </a:r>
            <a:r>
              <a:rPr b="1" lang="en-US" sz="3200" spc="-1" strike="noStrike">
                <a:solidFill>
                  <a:srgbClr val="333333"/>
                </a:solidFill>
                <a:latin typeface="inherit"/>
                <a:ea typeface="DejaVu Sans"/>
              </a:rPr>
              <a:t>Stator</a:t>
            </a:r>
            <a:endParaRPr b="0" lang="en-US" sz="3200" spc="-1" strike="noStrike">
              <a:solidFill>
                <a:srgbClr val="000000"/>
              </a:solidFill>
              <a:latin typeface="Arial"/>
            </a:endParaRPr>
          </a:p>
          <a:p>
            <a:pPr>
              <a:lnSpc>
                <a:spcPct val="100000"/>
              </a:lnSpc>
            </a:pPr>
            <a:r>
              <a:rPr b="0" lang="en-US" sz="2400" spc="-1" strike="noStrike">
                <a:solidFill>
                  <a:srgbClr val="333333"/>
                </a:solidFill>
                <a:latin typeface="Poppins"/>
                <a:ea typeface="DejaVu Sans"/>
              </a:rPr>
              <a:t>It is the stationary part of the motor. It has three main parts :</a:t>
            </a:r>
            <a:endParaRPr b="0" lang="en-US" sz="2400" spc="-1" strike="noStrike">
              <a:solidFill>
                <a:srgbClr val="000000"/>
              </a:solidFill>
              <a:latin typeface="Arial"/>
            </a:endParaRPr>
          </a:p>
        </p:txBody>
      </p:sp>
      <p:sp>
        <p:nvSpPr>
          <p:cNvPr id="273" name="TextBox 15"/>
          <p:cNvSpPr/>
          <p:nvPr/>
        </p:nvSpPr>
        <p:spPr>
          <a:xfrm>
            <a:off x="324360" y="2294640"/>
            <a:ext cx="8147160" cy="4234680"/>
          </a:xfrm>
          <a:prstGeom prst="rect">
            <a:avLst/>
          </a:prstGeom>
          <a:noFill/>
          <a:ln w="0">
            <a:noFill/>
          </a:ln>
        </p:spPr>
        <p:style>
          <a:lnRef idx="0"/>
          <a:fillRef idx="0"/>
          <a:effectRef idx="0"/>
          <a:fontRef idx="minor"/>
        </p:style>
        <p:txBody>
          <a:bodyPr lIns="90000" rIns="90000" tIns="45000" bIns="45000" anchor="t">
            <a:spAutoFit/>
          </a:bodyPr>
          <a:p>
            <a:pPr algn="just">
              <a:lnSpc>
                <a:spcPct val="100000"/>
              </a:lnSpc>
            </a:pPr>
            <a:r>
              <a:rPr b="1" lang="en-US" sz="2800" spc="-1" strike="noStrike">
                <a:solidFill>
                  <a:srgbClr val="333333"/>
                </a:solidFill>
                <a:latin typeface="inherit"/>
                <a:ea typeface="DejaVu Sans"/>
              </a:rPr>
              <a:t>Frame or Yoke</a:t>
            </a:r>
            <a:endParaRPr b="0" lang="en-US" sz="2800" spc="-1" strike="noStrike">
              <a:solidFill>
                <a:srgbClr val="000000"/>
              </a:solidFill>
              <a:latin typeface="Arial"/>
            </a:endParaRPr>
          </a:p>
          <a:p>
            <a:pPr algn="just">
              <a:lnSpc>
                <a:spcPct val="100000"/>
              </a:lnSpc>
            </a:pPr>
            <a:r>
              <a:rPr b="0" lang="en-US" sz="1800" spc="-1" strike="noStrike">
                <a:solidFill>
                  <a:srgbClr val="333333"/>
                </a:solidFill>
                <a:latin typeface="Poppins"/>
                <a:ea typeface="DejaVu Sans"/>
              </a:rPr>
              <a:t>It is the outer part of the three phase induction motor. </a:t>
            </a:r>
            <a:endParaRPr b="0" lang="en-US" sz="1800" spc="-1" strike="noStrike">
              <a:solidFill>
                <a:srgbClr val="000000"/>
              </a:solidFill>
              <a:latin typeface="Arial"/>
            </a:endParaRPr>
          </a:p>
          <a:p>
            <a:pPr algn="just">
              <a:lnSpc>
                <a:spcPct val="100000"/>
              </a:lnSpc>
            </a:pPr>
            <a:r>
              <a:rPr b="0" lang="en-US" sz="1800" spc="-1" strike="noStrike">
                <a:solidFill>
                  <a:srgbClr val="333333"/>
                </a:solidFill>
                <a:latin typeface="Poppins"/>
                <a:ea typeface="DejaVu Sans"/>
              </a:rPr>
              <a:t>Its main function of the frame is to support the stator core &amp; stator winding. </a:t>
            </a:r>
            <a:endParaRPr b="0" lang="en-US" sz="1800" spc="-1" strike="noStrike">
              <a:solidFill>
                <a:srgbClr val="000000"/>
              </a:solidFill>
              <a:latin typeface="Arial"/>
            </a:endParaRPr>
          </a:p>
          <a:p>
            <a:pPr algn="just">
              <a:lnSpc>
                <a:spcPct val="100000"/>
              </a:lnSpc>
            </a:pPr>
            <a:r>
              <a:rPr b="0" lang="en-US" sz="1800" spc="-1" strike="noStrike">
                <a:solidFill>
                  <a:srgbClr val="333333"/>
                </a:solidFill>
                <a:latin typeface="Poppins"/>
                <a:ea typeface="DejaVu Sans"/>
              </a:rPr>
              <a:t>It acts as a covering, and it provides protection &amp; mechanical strength to all the inner parts of the three phase induction motor.</a:t>
            </a:r>
            <a:endParaRPr b="0" lang="en-US" sz="1800" spc="-1" strike="noStrike">
              <a:solidFill>
                <a:srgbClr val="000000"/>
              </a:solidFill>
              <a:latin typeface="Arial"/>
            </a:endParaRPr>
          </a:p>
          <a:p>
            <a:pPr algn="just">
              <a:lnSpc>
                <a:spcPct val="100000"/>
              </a:lnSpc>
            </a:pPr>
            <a:r>
              <a:rPr b="1" lang="en-US" sz="2800" spc="-1" strike="noStrike">
                <a:solidFill>
                  <a:srgbClr val="333333"/>
                </a:solidFill>
                <a:latin typeface="inherit"/>
                <a:ea typeface="DejaVu Sans"/>
              </a:rPr>
              <a:t>Stator core </a:t>
            </a:r>
            <a:endParaRPr b="0" lang="en-US" sz="2800" spc="-1" strike="noStrike">
              <a:solidFill>
                <a:srgbClr val="000000"/>
              </a:solidFill>
              <a:latin typeface="Arial"/>
            </a:endParaRPr>
          </a:p>
          <a:p>
            <a:pPr algn="just">
              <a:lnSpc>
                <a:spcPct val="100000"/>
              </a:lnSpc>
            </a:pPr>
            <a:r>
              <a:rPr b="0" lang="en-US" sz="1800" spc="-1" strike="noStrike">
                <a:solidFill>
                  <a:srgbClr val="333333"/>
                </a:solidFill>
                <a:latin typeface="Poppins"/>
                <a:ea typeface="DejaVu Sans"/>
              </a:rPr>
              <a:t>The main function of stator core is to carry the alternating flux.</a:t>
            </a:r>
            <a:endParaRPr b="0" lang="en-US" sz="1800" spc="-1" strike="noStrike">
              <a:solidFill>
                <a:srgbClr val="000000"/>
              </a:solidFill>
              <a:latin typeface="Arial"/>
            </a:endParaRPr>
          </a:p>
          <a:p>
            <a:pPr algn="just">
              <a:lnSpc>
                <a:spcPct val="100000"/>
              </a:lnSpc>
            </a:pPr>
            <a:r>
              <a:rPr b="0" lang="en-US" sz="1800" spc="-1" strike="noStrike">
                <a:solidFill>
                  <a:srgbClr val="333333"/>
                </a:solidFill>
                <a:latin typeface="Poppins"/>
                <a:ea typeface="DejaVu Sans"/>
              </a:rPr>
              <a:t> </a:t>
            </a:r>
            <a:r>
              <a:rPr b="0" lang="en-US" sz="1800" spc="-1" strike="noStrike">
                <a:solidFill>
                  <a:srgbClr val="333333"/>
                </a:solidFill>
                <a:latin typeface="Poppins"/>
                <a:ea typeface="DejaVu Sans"/>
              </a:rPr>
              <a:t>In order to reduce the eddy current loss, the stator core is laminated. The core is made up of thin silicon steel laminations. </a:t>
            </a:r>
            <a:endParaRPr b="0" lang="en-US" sz="1800" spc="-1" strike="noStrike">
              <a:solidFill>
                <a:srgbClr val="000000"/>
              </a:solidFill>
              <a:latin typeface="Arial"/>
            </a:endParaRPr>
          </a:p>
          <a:p>
            <a:pPr algn="just">
              <a:lnSpc>
                <a:spcPct val="100000"/>
              </a:lnSpc>
            </a:pPr>
            <a:r>
              <a:rPr b="0" lang="en-US" sz="1800" spc="-1" strike="noStrike">
                <a:solidFill>
                  <a:srgbClr val="333333"/>
                </a:solidFill>
                <a:latin typeface="Poppins"/>
                <a:ea typeface="DejaVu Sans"/>
              </a:rPr>
              <a:t>These are insulated from each other by varnish, the slots are cut on inner periphery of core stampings. </a:t>
            </a:r>
            <a:endParaRPr b="0" lang="en-US" sz="1800" spc="-1" strike="noStrike">
              <a:solidFill>
                <a:srgbClr val="000000"/>
              </a:solidFill>
              <a:latin typeface="Arial"/>
            </a:endParaRPr>
          </a:p>
          <a:p>
            <a:pPr algn="just">
              <a:lnSpc>
                <a:spcPct val="100000"/>
              </a:lnSpc>
            </a:pPr>
            <a:r>
              <a:rPr b="0" lang="en-US" sz="1800" spc="-1" strike="noStrike">
                <a:solidFill>
                  <a:srgbClr val="333333"/>
                </a:solidFill>
                <a:latin typeface="Poppins"/>
                <a:ea typeface="DejaVu Sans"/>
              </a:rPr>
              <a:t>The stator windings are placed in these slots.</a:t>
            </a:r>
            <a:endParaRPr b="0" lang="en-US" sz="1800" spc="-1" strike="noStrike">
              <a:solidFill>
                <a:srgbClr val="000000"/>
              </a:solidFill>
              <a:latin typeface="Arial"/>
            </a:endParaRPr>
          </a:p>
          <a:p>
            <a:pPr algn="just">
              <a:lnSpc>
                <a:spcPct val="100000"/>
              </a:lnSpc>
            </a:pP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8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4" name="TextBox 4"/>
          <p:cNvSpPr/>
          <p:nvPr/>
        </p:nvSpPr>
        <p:spPr>
          <a:xfrm>
            <a:off x="343080" y="220680"/>
            <a:ext cx="10974240" cy="4417560"/>
          </a:xfrm>
          <a:prstGeom prst="rect">
            <a:avLst/>
          </a:prstGeom>
          <a:noFill/>
          <a:ln w="0">
            <a:noFill/>
          </a:ln>
        </p:spPr>
        <p:style>
          <a:lnRef idx="0"/>
          <a:fillRef idx="0"/>
          <a:effectRef idx="0"/>
          <a:fontRef idx="minor"/>
        </p:style>
        <p:txBody>
          <a:bodyPr lIns="90000" rIns="90000" tIns="45000" bIns="45000" anchor="t">
            <a:spAutoFit/>
          </a:bodyPr>
          <a:p>
            <a:pPr algn="just">
              <a:lnSpc>
                <a:spcPct val="100000"/>
              </a:lnSpc>
            </a:pPr>
            <a:r>
              <a:rPr b="1" lang="en-US" sz="2800" spc="-1" strike="noStrike">
                <a:solidFill>
                  <a:srgbClr val="333333"/>
                </a:solidFill>
                <a:latin typeface="inherit"/>
                <a:ea typeface="DejaVu Sans"/>
              </a:rPr>
              <a:t>Stator windings</a:t>
            </a:r>
            <a:endParaRPr b="0" lang="en-US" sz="2800" spc="-1" strike="noStrike">
              <a:solidFill>
                <a:srgbClr val="000000"/>
              </a:solidFill>
              <a:latin typeface="Arial"/>
            </a:endParaRPr>
          </a:p>
          <a:p>
            <a:pPr algn="just">
              <a:lnSpc>
                <a:spcPct val="100000"/>
              </a:lnSpc>
            </a:pPr>
            <a:r>
              <a:rPr b="0" lang="en-US" sz="1800" spc="-1" strike="noStrike">
                <a:solidFill>
                  <a:srgbClr val="333333"/>
                </a:solidFill>
                <a:latin typeface="Poppins"/>
                <a:ea typeface="DejaVu Sans"/>
              </a:rPr>
              <a:t>Stator winding is made up of super enamelled copper wire. </a:t>
            </a:r>
            <a:endParaRPr b="0" lang="en-US" sz="1800" spc="-1" strike="noStrike">
              <a:solidFill>
                <a:srgbClr val="000000"/>
              </a:solidFill>
              <a:latin typeface="Arial"/>
            </a:endParaRPr>
          </a:p>
          <a:p>
            <a:pPr algn="just">
              <a:lnSpc>
                <a:spcPct val="100000"/>
              </a:lnSpc>
            </a:pPr>
            <a:r>
              <a:rPr b="0" lang="en-US" sz="1800" spc="-1" strike="noStrike">
                <a:solidFill>
                  <a:srgbClr val="333333"/>
                </a:solidFill>
                <a:latin typeface="Poppins"/>
                <a:ea typeface="DejaVu Sans"/>
              </a:rPr>
              <a:t>Three phase windings are placed in the stator core slots &amp; six terminals are brought out. </a:t>
            </a:r>
            <a:endParaRPr b="0" lang="en-US" sz="1800" spc="-1" strike="noStrike">
              <a:solidFill>
                <a:srgbClr val="000000"/>
              </a:solidFill>
              <a:latin typeface="Arial"/>
            </a:endParaRPr>
          </a:p>
          <a:p>
            <a:pPr algn="just">
              <a:lnSpc>
                <a:spcPct val="100000"/>
              </a:lnSpc>
            </a:pPr>
            <a:r>
              <a:rPr b="0" lang="en-US" sz="1800" spc="-1" strike="noStrike">
                <a:solidFill>
                  <a:srgbClr val="333333"/>
                </a:solidFill>
                <a:latin typeface="Poppins"/>
                <a:ea typeface="DejaVu Sans"/>
              </a:rPr>
              <a:t>They may be star connected or may be delta connected. The windings are connected in star at starting. </a:t>
            </a:r>
            <a:endParaRPr b="0" lang="en-US" sz="1800" spc="-1" strike="noStrike">
              <a:solidFill>
                <a:srgbClr val="000000"/>
              </a:solidFill>
              <a:latin typeface="Arial"/>
            </a:endParaRPr>
          </a:p>
          <a:p>
            <a:pPr algn="just">
              <a:lnSpc>
                <a:spcPct val="100000"/>
              </a:lnSpc>
            </a:pPr>
            <a:endParaRPr b="0" lang="en-US" sz="1800" spc="-1" strike="noStrike">
              <a:solidFill>
                <a:srgbClr val="000000"/>
              </a:solidFill>
              <a:latin typeface="Arial"/>
            </a:endParaRPr>
          </a:p>
          <a:p>
            <a:pPr>
              <a:lnSpc>
                <a:spcPct val="100000"/>
              </a:lnSpc>
            </a:pPr>
            <a:r>
              <a:rPr b="1" lang="en-US" sz="2800" spc="-1" strike="noStrike">
                <a:solidFill>
                  <a:srgbClr val="333333"/>
                </a:solidFill>
                <a:latin typeface="Oxygen"/>
                <a:ea typeface="DejaVu Sans"/>
              </a:rPr>
              <a:t>2. </a:t>
            </a:r>
            <a:r>
              <a:rPr b="1" lang="en-US" sz="2800" spc="-1" strike="noStrike">
                <a:solidFill>
                  <a:srgbClr val="333333"/>
                </a:solidFill>
                <a:latin typeface="inherit"/>
                <a:ea typeface="DejaVu Sans"/>
              </a:rPr>
              <a:t>Rotor </a:t>
            </a:r>
            <a:endParaRPr b="0" lang="en-US" sz="2800" spc="-1" strike="noStrike">
              <a:solidFill>
                <a:srgbClr val="000000"/>
              </a:solidFill>
              <a:latin typeface="Arial"/>
            </a:endParaRPr>
          </a:p>
          <a:p>
            <a:pPr>
              <a:lnSpc>
                <a:spcPct val="100000"/>
              </a:lnSpc>
            </a:pPr>
            <a:r>
              <a:rPr b="0" lang="en-US" sz="1800" spc="-1" strike="noStrike">
                <a:solidFill>
                  <a:srgbClr val="333333"/>
                </a:solidFill>
                <a:latin typeface="Poppins"/>
                <a:ea typeface="DejaVu Sans"/>
              </a:rPr>
              <a:t>It is a rotating part of the motor. It is mounted on the shaft. It consists of hollow laminated core having slots on its outer periphery. </a:t>
            </a:r>
            <a:endParaRPr b="0" lang="en-US" sz="1800" spc="-1" strike="noStrike">
              <a:solidFill>
                <a:srgbClr val="000000"/>
              </a:solidFill>
              <a:latin typeface="Arial"/>
            </a:endParaRPr>
          </a:p>
          <a:p>
            <a:pPr>
              <a:lnSpc>
                <a:spcPct val="100000"/>
              </a:lnSpc>
            </a:pPr>
            <a:r>
              <a:rPr b="0" lang="en-US" sz="1800" spc="-1" strike="noStrike">
                <a:solidFill>
                  <a:srgbClr val="333333"/>
                </a:solidFill>
                <a:latin typeface="Poppins"/>
                <a:ea typeface="DejaVu Sans"/>
              </a:rPr>
              <a:t>The windings placed in these slots (rotor winding) may be one of the following two types :</a:t>
            </a:r>
            <a:endParaRPr b="0" lang="en-US" sz="1800" spc="-1" strike="noStrike">
              <a:solidFill>
                <a:srgbClr val="000000"/>
              </a:solidFill>
              <a:latin typeface="Arial"/>
            </a:endParaRPr>
          </a:p>
          <a:p>
            <a:pPr>
              <a:lnSpc>
                <a:spcPct val="100000"/>
              </a:lnSpc>
            </a:pPr>
            <a:endParaRPr b="0" lang="en-US" sz="1800" spc="-1" strike="noStrike">
              <a:solidFill>
                <a:srgbClr val="000000"/>
              </a:solidFill>
              <a:latin typeface="Arial"/>
            </a:endParaRPr>
          </a:p>
          <a:p>
            <a:pPr lvl="2" marL="914400" indent="-216000">
              <a:lnSpc>
                <a:spcPct val="100000"/>
              </a:lnSpc>
              <a:buClr>
                <a:srgbClr val="333333"/>
              </a:buClr>
              <a:buFont typeface="Calibri Light"/>
              <a:buAutoNum type="arabicPeriod"/>
            </a:pPr>
            <a:r>
              <a:rPr b="0" lang="en-US" sz="2400" spc="-1" strike="noStrike">
                <a:solidFill>
                  <a:srgbClr val="333333"/>
                </a:solidFill>
                <a:latin typeface="inherit"/>
                <a:ea typeface="DejaVu Sans"/>
              </a:rPr>
              <a:t>Squirrel cage rotor</a:t>
            </a:r>
            <a:endParaRPr b="0" lang="en-US" sz="2400" spc="-1" strike="noStrike">
              <a:solidFill>
                <a:srgbClr val="000000"/>
              </a:solidFill>
              <a:latin typeface="Arial"/>
            </a:endParaRPr>
          </a:p>
          <a:p>
            <a:pPr lvl="2" marL="914400" indent="-216000">
              <a:lnSpc>
                <a:spcPct val="100000"/>
              </a:lnSpc>
              <a:buClr>
                <a:srgbClr val="333333"/>
              </a:buClr>
              <a:buFont typeface="Calibri Light"/>
              <a:buAutoNum type="arabicPeriod"/>
            </a:pPr>
            <a:r>
              <a:rPr b="0" lang="en-US" sz="2400" spc="-1" strike="noStrike">
                <a:solidFill>
                  <a:srgbClr val="333333"/>
                </a:solidFill>
                <a:latin typeface="inherit"/>
                <a:ea typeface="DejaVu Sans"/>
              </a:rPr>
              <a:t>Slip ring rotor or wound rotor or phase wound rotor.</a:t>
            </a:r>
            <a:endParaRPr b="0" lang="en-US" sz="2400" spc="-1" strike="noStrike">
              <a:solidFill>
                <a:srgbClr val="000000"/>
              </a:solidFill>
              <a:latin typeface="Arial"/>
            </a:endParaRPr>
          </a:p>
          <a:p>
            <a:pPr algn="just">
              <a:lnSpc>
                <a:spcPct val="100000"/>
              </a:lnSpc>
            </a:pP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8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75" name="Picture 5" descr=""/>
          <p:cNvPicPr/>
          <p:nvPr/>
        </p:nvPicPr>
        <p:blipFill>
          <a:blip r:embed="rId1"/>
          <a:stretch/>
        </p:blipFill>
        <p:spPr>
          <a:xfrm>
            <a:off x="4789800" y="4573800"/>
            <a:ext cx="6666840" cy="1904400"/>
          </a:xfrm>
          <a:prstGeom prst="rect">
            <a:avLst/>
          </a:prstGeom>
          <a:ln w="0">
            <a:noFill/>
          </a:ln>
        </p:spPr>
      </p:pic>
      <p:sp>
        <p:nvSpPr>
          <p:cNvPr id="276" name="TextBox 7"/>
          <p:cNvSpPr/>
          <p:nvPr/>
        </p:nvSpPr>
        <p:spPr>
          <a:xfrm>
            <a:off x="220680" y="213840"/>
            <a:ext cx="11590920" cy="4966200"/>
          </a:xfrm>
          <a:prstGeom prst="rect">
            <a:avLst/>
          </a:prstGeom>
          <a:noFill/>
          <a:ln w="0">
            <a:noFill/>
          </a:ln>
        </p:spPr>
        <p:style>
          <a:lnRef idx="0"/>
          <a:fillRef idx="0"/>
          <a:effectRef idx="0"/>
          <a:fontRef idx="minor"/>
        </p:style>
        <p:txBody>
          <a:bodyPr lIns="90000" rIns="90000" tIns="45000" bIns="45000" anchor="t">
            <a:spAutoFit/>
          </a:bodyPr>
          <a:p>
            <a:pPr algn="just">
              <a:lnSpc>
                <a:spcPct val="100000"/>
              </a:lnSpc>
            </a:pPr>
            <a:r>
              <a:rPr b="1" lang="en-US" sz="3200" spc="-1" strike="noStrike">
                <a:solidFill>
                  <a:srgbClr val="333333"/>
                </a:solidFill>
                <a:latin typeface="inherit"/>
                <a:ea typeface="DejaVu Sans"/>
              </a:rPr>
              <a:t>Squirrel cage rotor</a:t>
            </a:r>
            <a:endParaRPr b="0" lang="en-US" sz="3200" spc="-1" strike="noStrike">
              <a:solidFill>
                <a:srgbClr val="000000"/>
              </a:solidFill>
              <a:latin typeface="Arial"/>
            </a:endParaRPr>
          </a:p>
          <a:p>
            <a:pPr algn="just">
              <a:lnSpc>
                <a:spcPct val="100000"/>
              </a:lnSpc>
            </a:pPr>
            <a:r>
              <a:rPr b="0" lang="en-US" sz="2400" spc="-1" strike="noStrike">
                <a:solidFill>
                  <a:srgbClr val="333333"/>
                </a:solidFill>
                <a:latin typeface="Poppins"/>
                <a:ea typeface="DejaVu Sans"/>
              </a:rPr>
              <a:t>The rotor consists of a cylindrical laminated core with parallel slots for carrying the rotor conductors. </a:t>
            </a:r>
            <a:endParaRPr b="0" lang="en-US" sz="2400" spc="-1" strike="noStrike">
              <a:solidFill>
                <a:srgbClr val="000000"/>
              </a:solidFill>
              <a:latin typeface="Arial"/>
            </a:endParaRPr>
          </a:p>
          <a:p>
            <a:pPr algn="just">
              <a:lnSpc>
                <a:spcPct val="100000"/>
              </a:lnSpc>
            </a:pPr>
            <a:r>
              <a:rPr b="0" lang="en-US" sz="2400" spc="-1" strike="noStrike">
                <a:solidFill>
                  <a:srgbClr val="333333"/>
                </a:solidFill>
                <a:latin typeface="Poppins"/>
                <a:ea typeface="DejaVu Sans"/>
              </a:rPr>
              <a:t>The </a:t>
            </a:r>
            <a:r>
              <a:rPr b="1" lang="en-US" sz="2400" spc="-1" strike="noStrike">
                <a:solidFill>
                  <a:srgbClr val="333333"/>
                </a:solidFill>
                <a:latin typeface="inherit"/>
                <a:ea typeface="DejaVu Sans"/>
              </a:rPr>
              <a:t>squirrel cage</a:t>
            </a:r>
            <a:r>
              <a:rPr b="0" lang="en-US" sz="2400" spc="-1" strike="noStrike">
                <a:solidFill>
                  <a:srgbClr val="333333"/>
                </a:solidFill>
                <a:latin typeface="Poppins"/>
                <a:ea typeface="DejaVu Sans"/>
              </a:rPr>
              <a:t> rotor consists of a aluminium, brass or copper bars. </a:t>
            </a:r>
            <a:endParaRPr b="0" lang="en-US" sz="2400" spc="-1" strike="noStrike">
              <a:solidFill>
                <a:srgbClr val="000000"/>
              </a:solidFill>
              <a:latin typeface="Arial"/>
            </a:endParaRPr>
          </a:p>
          <a:p>
            <a:pPr algn="just">
              <a:lnSpc>
                <a:spcPct val="100000"/>
              </a:lnSpc>
            </a:pPr>
            <a:r>
              <a:rPr b="0" lang="en-US" sz="2400" spc="-1" strike="noStrike">
                <a:solidFill>
                  <a:srgbClr val="333333"/>
                </a:solidFill>
                <a:latin typeface="Poppins"/>
                <a:ea typeface="DejaVu Sans"/>
              </a:rPr>
              <a:t>These aluminium, brass or copper bars are called rotor conductors &amp; are placed in the slots on the periphery of the rotor. </a:t>
            </a:r>
            <a:endParaRPr b="0" lang="en-US" sz="2400" spc="-1" strike="noStrike">
              <a:solidFill>
                <a:srgbClr val="000000"/>
              </a:solidFill>
              <a:latin typeface="Arial"/>
            </a:endParaRPr>
          </a:p>
          <a:p>
            <a:pPr algn="just">
              <a:lnSpc>
                <a:spcPct val="100000"/>
              </a:lnSpc>
            </a:pPr>
            <a:r>
              <a:rPr b="0" lang="en-US" sz="2400" spc="-1" strike="noStrike">
                <a:solidFill>
                  <a:srgbClr val="333333"/>
                </a:solidFill>
                <a:latin typeface="Poppins"/>
                <a:ea typeface="DejaVu Sans"/>
              </a:rPr>
              <a:t>The rotor conductors are permanently shorted by the copper, or aluminum rings called the </a:t>
            </a:r>
            <a:r>
              <a:rPr b="1" lang="en-US" sz="2400" spc="-1" strike="noStrike">
                <a:solidFill>
                  <a:srgbClr val="333333"/>
                </a:solidFill>
                <a:latin typeface="inherit"/>
                <a:ea typeface="DejaVu Sans"/>
              </a:rPr>
              <a:t>end rings.</a:t>
            </a:r>
            <a:r>
              <a:rPr b="0" lang="en-US" sz="2400" spc="-1" strike="noStrike">
                <a:solidFill>
                  <a:srgbClr val="333333"/>
                </a:solidFill>
                <a:latin typeface="Poppins"/>
                <a:ea typeface="DejaVu Sans"/>
              </a:rPr>
              <a:t> </a:t>
            </a:r>
            <a:endParaRPr b="0" lang="en-US" sz="2400" spc="-1" strike="noStrike">
              <a:solidFill>
                <a:srgbClr val="000000"/>
              </a:solidFill>
              <a:latin typeface="Arial"/>
            </a:endParaRPr>
          </a:p>
          <a:p>
            <a:pPr algn="just">
              <a:lnSpc>
                <a:spcPct val="100000"/>
              </a:lnSpc>
            </a:pPr>
            <a:r>
              <a:rPr b="0" lang="en-US" sz="2400" spc="-1" strike="noStrike">
                <a:solidFill>
                  <a:srgbClr val="333333"/>
                </a:solidFill>
                <a:latin typeface="Poppins"/>
                <a:ea typeface="DejaVu Sans"/>
              </a:rPr>
              <a:t>To provide mechanical strength, these rotor conductors are braced to the end ring &amp; hence form a complete closed circuit resembling like a cage &amp; hence got its name as squirrel cage induction motor.</a:t>
            </a:r>
            <a:endParaRPr b="0" lang="en-US" sz="2400" spc="-1" strike="noStrike">
              <a:solidFill>
                <a:srgbClr val="000000"/>
              </a:solidFill>
              <a:latin typeface="Arial"/>
            </a:endParaRPr>
          </a:p>
          <a:p>
            <a:pPr algn="just">
              <a:lnSpc>
                <a:spcPct val="100000"/>
              </a:lnSpc>
            </a:pPr>
            <a:br>
              <a:rPr sz="2400"/>
            </a:br>
            <a:endParaRPr b="0" lang="en-US" sz="2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8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7" name="TextBox 2"/>
          <p:cNvSpPr/>
          <p:nvPr/>
        </p:nvSpPr>
        <p:spPr>
          <a:xfrm>
            <a:off x="242640" y="280080"/>
            <a:ext cx="11643840" cy="22842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1" lang="en-US" sz="2400" spc="-1" strike="noStrike">
                <a:solidFill>
                  <a:srgbClr val="000000"/>
                </a:solidFill>
                <a:latin typeface="Heebo"/>
                <a:ea typeface="DejaVu Sans"/>
              </a:rPr>
              <a:t>Wound Rotor or Slip Ring Rotor</a:t>
            </a:r>
            <a:endParaRPr b="0" lang="en-US" sz="2400" spc="-1" strike="noStrike">
              <a:solidFill>
                <a:srgbClr val="000000"/>
              </a:solidFill>
              <a:latin typeface="Arial"/>
            </a:endParaRPr>
          </a:p>
          <a:p>
            <a:pPr algn="just">
              <a:lnSpc>
                <a:spcPct val="100000"/>
              </a:lnSpc>
            </a:pPr>
            <a:r>
              <a:rPr b="0" lang="en-US" sz="2400" spc="-1" strike="noStrike">
                <a:solidFill>
                  <a:srgbClr val="000000"/>
                </a:solidFill>
                <a:latin typeface="Nunito"/>
                <a:ea typeface="DejaVu Sans"/>
              </a:rPr>
              <a:t>The slip ring rotor consists of a laminated cylindrical armature core. The slots are provided on the outer periphery and insulated conductors are put in the slots. The rotor conductors are connected to form a 3-phase double layer distributed winding similar to the stator winding. The rotor windings are connected in star fashion (see the figure).</a:t>
            </a:r>
            <a:endParaRPr b="0" lang="en-US" sz="2400" spc="-1" strike="noStrike">
              <a:solidFill>
                <a:srgbClr val="000000"/>
              </a:solidFill>
              <a:latin typeface="Arial"/>
            </a:endParaRPr>
          </a:p>
        </p:txBody>
      </p:sp>
      <p:pic>
        <p:nvPicPr>
          <p:cNvPr id="278" name="Picture 3" descr=""/>
          <p:cNvPicPr/>
          <p:nvPr/>
        </p:nvPicPr>
        <p:blipFill>
          <a:blip r:embed="rId1"/>
          <a:stretch/>
        </p:blipFill>
        <p:spPr>
          <a:xfrm>
            <a:off x="2762280" y="2536920"/>
            <a:ext cx="6666840" cy="2719800"/>
          </a:xfrm>
          <a:prstGeom prst="rect">
            <a:avLst/>
          </a:prstGeom>
          <a:ln w="0">
            <a:noFill/>
          </a:ln>
        </p:spPr>
      </p:pic>
    </p:spTree>
  </p:cSld>
  <mc:AlternateContent>
    <mc:Choice Requires="p14">
      <p:transition spd="slow" p14:dur="2000"/>
    </mc:Choice>
    <mc:Fallback>
      <p:transition spd="slow"/>
    </mc:Fallback>
  </mc:AlternateContent>
</p:sld>
</file>

<file path=ppt/slides/slide8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9" name="TextBox 2"/>
          <p:cNvSpPr/>
          <p:nvPr/>
        </p:nvSpPr>
        <p:spPr>
          <a:xfrm>
            <a:off x="258840" y="93600"/>
            <a:ext cx="11459520" cy="63676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1" lang="en-US" sz="2400" spc="-1" strike="noStrike">
                <a:solidFill>
                  <a:srgbClr val="000000"/>
                </a:solidFill>
                <a:latin typeface="Nunito"/>
                <a:ea typeface="DejaVu Sans"/>
              </a:rPr>
              <a:t>This rotor is not connected electrically to the supply but has currents induced in it by the electromagnetic induction from the stator.</a:t>
            </a:r>
            <a:endParaRPr b="0" lang="en-US" sz="2400" spc="-1" strike="noStrike">
              <a:solidFill>
                <a:srgbClr val="000000"/>
              </a:solidFill>
              <a:latin typeface="Arial"/>
            </a:endParaRPr>
          </a:p>
          <a:p>
            <a:pPr>
              <a:lnSpc>
                <a:spcPct val="100000"/>
              </a:lnSpc>
            </a:pPr>
            <a:r>
              <a:rPr b="0" lang="en-US" sz="2400" spc="-1" strike="noStrike">
                <a:solidFill>
                  <a:srgbClr val="000000"/>
                </a:solidFill>
                <a:latin typeface="Nunito"/>
                <a:ea typeface="DejaVu Sans"/>
              </a:rPr>
              <a:t>Those 3-phase induction motors which employed squirrel cage rotor are known as </a:t>
            </a:r>
            <a:r>
              <a:rPr b="0" i="1" lang="en-US" sz="2400" spc="-1" strike="noStrike">
                <a:solidFill>
                  <a:srgbClr val="000000"/>
                </a:solidFill>
                <a:latin typeface="Nunito"/>
                <a:ea typeface="DejaVu Sans"/>
              </a:rPr>
              <a:t>squirrel cage induction motors</a:t>
            </a:r>
            <a:r>
              <a:rPr b="0" lang="en-US" sz="2400" spc="-1" strike="noStrike">
                <a:solidFill>
                  <a:srgbClr val="000000"/>
                </a:solidFill>
                <a:latin typeface="Nunito"/>
                <a:ea typeface="DejaVu Sans"/>
              </a:rPr>
              <a:t>.</a:t>
            </a:r>
            <a:endParaRPr b="0" lang="en-US" sz="2400" spc="-1" strike="noStrike">
              <a:solidFill>
                <a:srgbClr val="000000"/>
              </a:solidFill>
              <a:latin typeface="Arial"/>
            </a:endParaRPr>
          </a:p>
          <a:p>
            <a:pPr>
              <a:lnSpc>
                <a:spcPct val="100000"/>
              </a:lnSpc>
            </a:pPr>
            <a:r>
              <a:rPr b="0" lang="en-US" sz="2400" spc="-1" strike="noStrike">
                <a:solidFill>
                  <a:srgbClr val="000000"/>
                </a:solidFill>
                <a:latin typeface="Nunito"/>
                <a:ea typeface="DejaVu Sans"/>
              </a:rPr>
              <a:t>Most of the 3-phase induction motors in the industries use squirrel cage rotor because it has simple and robust construction enabling it to operate in the most adverse environment. </a:t>
            </a:r>
            <a:endParaRPr b="0" lang="en-US" sz="2400" spc="-1" strike="noStrike">
              <a:solidFill>
                <a:srgbClr val="000000"/>
              </a:solidFill>
              <a:latin typeface="Arial"/>
            </a:endParaRPr>
          </a:p>
          <a:p>
            <a:pPr>
              <a:lnSpc>
                <a:spcPct val="100000"/>
              </a:lnSpc>
            </a:pPr>
            <a:r>
              <a:rPr b="0" lang="en-US" sz="2400" spc="-1" strike="noStrike">
                <a:solidFill>
                  <a:srgbClr val="000000"/>
                </a:solidFill>
                <a:latin typeface="Nunito"/>
                <a:ea typeface="DejaVu Sans"/>
              </a:rPr>
              <a:t>Although, it suffers from a disadvantage of low starting torque.</a:t>
            </a:r>
            <a:endParaRPr b="0" lang="en-US" sz="2400" spc="-1" strike="noStrike">
              <a:solidFill>
                <a:srgbClr val="000000"/>
              </a:solidFill>
              <a:latin typeface="Arial"/>
            </a:endParaRPr>
          </a:p>
          <a:p>
            <a:pPr>
              <a:lnSpc>
                <a:spcPct val="100000"/>
              </a:lnSpc>
            </a:pPr>
            <a:endParaRPr b="0" lang="en-US" sz="2400" spc="-1" strike="noStrike">
              <a:solidFill>
                <a:srgbClr val="000000"/>
              </a:solidFill>
              <a:latin typeface="Arial"/>
            </a:endParaRPr>
          </a:p>
          <a:p>
            <a:pPr algn="just">
              <a:lnSpc>
                <a:spcPct val="100000"/>
              </a:lnSpc>
            </a:pPr>
            <a:r>
              <a:rPr b="0" lang="en-US" sz="2800" spc="-1" strike="noStrike">
                <a:solidFill>
                  <a:srgbClr val="000000"/>
                </a:solidFill>
                <a:latin typeface="Nunito"/>
                <a:ea typeface="DejaVu Sans"/>
              </a:rPr>
              <a:t>The </a:t>
            </a:r>
            <a:r>
              <a:rPr b="0" i="1" lang="en-US" sz="2800" spc="-1" strike="noStrike">
                <a:solidFill>
                  <a:srgbClr val="000000"/>
                </a:solidFill>
                <a:latin typeface="Nunito"/>
                <a:ea typeface="DejaVu Sans"/>
              </a:rPr>
              <a:t>skewing</a:t>
            </a:r>
            <a:r>
              <a:rPr b="0" lang="en-US" sz="2800" spc="-1" strike="noStrike">
                <a:solidFill>
                  <a:srgbClr val="000000"/>
                </a:solidFill>
                <a:latin typeface="Nunito"/>
                <a:ea typeface="DejaVu Sans"/>
              </a:rPr>
              <a:t> of squirrel cage rotor conductors offers following advantages −</a:t>
            </a:r>
            <a:endParaRPr b="0" lang="en-US" sz="2800" spc="-1" strike="noStrike">
              <a:solidFill>
                <a:srgbClr val="000000"/>
              </a:solidFill>
              <a:latin typeface="Arial"/>
            </a:endParaRPr>
          </a:p>
          <a:p>
            <a:pPr marL="216000" indent="-216000">
              <a:lnSpc>
                <a:spcPct val="100000"/>
              </a:lnSpc>
              <a:buClr>
                <a:srgbClr val="000000"/>
              </a:buClr>
              <a:buFont typeface="Arial"/>
              <a:buChar char="•"/>
            </a:pPr>
            <a:r>
              <a:rPr b="0" lang="en-US" sz="2800" spc="-1" strike="noStrike">
                <a:solidFill>
                  <a:srgbClr val="000000"/>
                </a:solidFill>
                <a:latin typeface="Nunito"/>
                <a:ea typeface="DejaVu Sans"/>
              </a:rPr>
              <a:t>The noise is reduced during operation.</a:t>
            </a:r>
            <a:endParaRPr b="0" lang="en-US" sz="2800" spc="-1" strike="noStrike">
              <a:solidFill>
                <a:srgbClr val="000000"/>
              </a:solidFill>
              <a:latin typeface="Arial"/>
            </a:endParaRPr>
          </a:p>
          <a:p>
            <a:pPr marL="216000" indent="-216000">
              <a:lnSpc>
                <a:spcPct val="100000"/>
              </a:lnSpc>
              <a:buClr>
                <a:srgbClr val="000000"/>
              </a:buClr>
              <a:buFont typeface="Arial"/>
              <a:buChar char="•"/>
            </a:pPr>
            <a:r>
              <a:rPr b="0" lang="en-US" sz="2800" spc="-1" strike="noStrike">
                <a:solidFill>
                  <a:srgbClr val="000000"/>
                </a:solidFill>
                <a:latin typeface="Nunito"/>
                <a:ea typeface="DejaVu Sans"/>
              </a:rPr>
              <a:t>More uniform torque is produced.</a:t>
            </a:r>
            <a:endParaRPr b="0" lang="en-US" sz="2800" spc="-1" strike="noStrike">
              <a:solidFill>
                <a:srgbClr val="000000"/>
              </a:solidFill>
              <a:latin typeface="Arial"/>
            </a:endParaRPr>
          </a:p>
          <a:p>
            <a:pPr marL="216000" indent="-216000">
              <a:lnSpc>
                <a:spcPct val="100000"/>
              </a:lnSpc>
              <a:buClr>
                <a:srgbClr val="000000"/>
              </a:buClr>
              <a:buFont typeface="Arial"/>
              <a:buChar char="•"/>
            </a:pPr>
            <a:r>
              <a:rPr b="0" lang="en-US" sz="2800" spc="-1" strike="noStrike">
                <a:solidFill>
                  <a:srgbClr val="000000"/>
                </a:solidFill>
                <a:latin typeface="Nunito"/>
                <a:ea typeface="DejaVu Sans"/>
              </a:rPr>
              <a:t>The </a:t>
            </a:r>
            <a:r>
              <a:rPr b="0" i="1" lang="en-US" sz="2800" spc="-1" strike="noStrike">
                <a:solidFill>
                  <a:srgbClr val="000000"/>
                </a:solidFill>
                <a:latin typeface="Nunito"/>
                <a:ea typeface="DejaVu Sans"/>
              </a:rPr>
              <a:t>cogging</a:t>
            </a:r>
            <a:r>
              <a:rPr b="0" lang="en-US" sz="2800" spc="-1" strike="noStrike">
                <a:solidFill>
                  <a:srgbClr val="000000"/>
                </a:solidFill>
                <a:latin typeface="Nunito"/>
                <a:ea typeface="DejaVu Sans"/>
              </a:rPr>
              <a:t> or </a:t>
            </a:r>
            <a:r>
              <a:rPr b="0" i="1" lang="en-US" sz="2800" spc="-1" strike="noStrike">
                <a:solidFill>
                  <a:srgbClr val="000000"/>
                </a:solidFill>
                <a:latin typeface="Nunito"/>
                <a:ea typeface="DejaVu Sans"/>
              </a:rPr>
              <a:t>magnetic </a:t>
            </a:r>
            <a:r>
              <a:rPr b="0" lang="en-US" sz="2800" spc="-1" strike="noStrike">
                <a:solidFill>
                  <a:srgbClr val="000000"/>
                </a:solidFill>
                <a:latin typeface="Nunito"/>
                <a:ea typeface="DejaVu Sans"/>
              </a:rPr>
              <a:t>locking tendency of the rotor is reduced. During cogging, the rotor and stator teeth locked with each other due to magnetic action.</a:t>
            </a:r>
            <a:endParaRPr b="0" lang="en-US" sz="2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8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80" name="Picture 2" descr=""/>
          <p:cNvPicPr/>
          <p:nvPr/>
        </p:nvPicPr>
        <p:blipFill>
          <a:blip r:embed="rId1"/>
          <a:stretch/>
        </p:blipFill>
        <p:spPr>
          <a:xfrm>
            <a:off x="405720" y="-83880"/>
            <a:ext cx="11157120" cy="5233680"/>
          </a:xfrm>
          <a:prstGeom prst="rect">
            <a:avLst/>
          </a:prstGeom>
          <a:ln w="0">
            <a:noFill/>
          </a:ln>
        </p:spPr>
      </p:pic>
      <p:sp>
        <p:nvSpPr>
          <p:cNvPr id="281" name="TextBox 3"/>
          <p:cNvSpPr/>
          <p:nvPr/>
        </p:nvSpPr>
        <p:spPr>
          <a:xfrm>
            <a:off x="405720" y="5302440"/>
            <a:ext cx="11014560" cy="1309320"/>
          </a:xfrm>
          <a:prstGeom prst="rect">
            <a:avLst/>
          </a:prstGeom>
          <a:noFill/>
          <a:ln w="0">
            <a:noFill/>
          </a:ln>
        </p:spPr>
        <p:style>
          <a:lnRef idx="0"/>
          <a:fillRef idx="0"/>
          <a:effectRef idx="0"/>
          <a:fontRef idx="minor"/>
        </p:style>
        <p:txBody>
          <a:bodyPr lIns="90000" rIns="90000" tIns="45000" bIns="45000" anchor="t">
            <a:spAutoFit/>
          </a:bodyPr>
          <a:p>
            <a:pPr algn="just">
              <a:lnSpc>
                <a:spcPct val="100000"/>
              </a:lnSpc>
            </a:pPr>
            <a:r>
              <a:rPr b="0" lang="en-US" sz="2000" spc="-1" strike="noStrike">
                <a:solidFill>
                  <a:srgbClr val="000000"/>
                </a:solidFill>
                <a:latin typeface="Nunito"/>
                <a:ea typeface="DejaVu Sans"/>
              </a:rPr>
              <a:t>The external resistors enable the variation of each rotor phase resistance to serve following two purposes −</a:t>
            </a:r>
            <a:endParaRPr b="0" lang="en-US" sz="2000" spc="-1" strike="noStrike">
              <a:solidFill>
                <a:srgbClr val="000000"/>
              </a:solidFill>
              <a:latin typeface="Arial"/>
            </a:endParaRPr>
          </a:p>
          <a:p>
            <a:pPr marL="216000" indent="-216000">
              <a:lnSpc>
                <a:spcPct val="100000"/>
              </a:lnSpc>
              <a:buClr>
                <a:srgbClr val="000000"/>
              </a:buClr>
              <a:buFont typeface="Arial"/>
              <a:buChar char="•"/>
            </a:pPr>
            <a:r>
              <a:rPr b="0" lang="en-US" sz="2000" spc="-1" strike="noStrike">
                <a:solidFill>
                  <a:srgbClr val="000000"/>
                </a:solidFill>
                <a:latin typeface="Nunito"/>
                <a:ea typeface="DejaVu Sans"/>
              </a:rPr>
              <a:t>To increase the starting torque and reduce the starting current from the supply.</a:t>
            </a:r>
            <a:endParaRPr b="0" lang="en-US" sz="2000" spc="-1" strike="noStrike">
              <a:solidFill>
                <a:srgbClr val="000000"/>
              </a:solidFill>
              <a:latin typeface="Arial"/>
            </a:endParaRPr>
          </a:p>
          <a:p>
            <a:pPr marL="216000" indent="-216000">
              <a:lnSpc>
                <a:spcPct val="100000"/>
              </a:lnSpc>
              <a:buClr>
                <a:srgbClr val="000000"/>
              </a:buClr>
              <a:buFont typeface="Arial"/>
              <a:buChar char="•"/>
            </a:pPr>
            <a:r>
              <a:rPr b="0" lang="en-US" sz="2000" spc="-1" strike="noStrike">
                <a:solidFill>
                  <a:srgbClr val="000000"/>
                </a:solidFill>
                <a:latin typeface="Nunito"/>
                <a:ea typeface="DejaVu Sans"/>
              </a:rPr>
              <a:t>To control the speed of the motor.</a:t>
            </a:r>
            <a:endParaRPr b="0" lang="en-US" sz="20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8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2" name="TextBox 2"/>
          <p:cNvSpPr/>
          <p:nvPr/>
        </p:nvSpPr>
        <p:spPr>
          <a:xfrm>
            <a:off x="242640" y="1190520"/>
            <a:ext cx="11597400" cy="5210280"/>
          </a:xfrm>
          <a:prstGeom prst="rect">
            <a:avLst/>
          </a:prstGeom>
          <a:noFill/>
          <a:ln w="0">
            <a:noFill/>
          </a:ln>
        </p:spPr>
        <p:style>
          <a:lnRef idx="0"/>
          <a:fillRef idx="0"/>
          <a:effectRef idx="0"/>
          <a:fontRef idx="minor"/>
        </p:style>
        <p:txBody>
          <a:bodyPr lIns="90000" rIns="90000" tIns="45000" bIns="45000" anchor="t">
            <a:spAutoFit/>
          </a:bodyPr>
          <a:p>
            <a:pPr marL="343080" indent="-343080" algn="just">
              <a:lnSpc>
                <a:spcPct val="100000"/>
              </a:lnSpc>
              <a:buClr>
                <a:srgbClr val="333333"/>
              </a:buClr>
              <a:buFont typeface="Wingdings" charset="2"/>
              <a:buChar char=""/>
            </a:pPr>
            <a:r>
              <a:rPr b="0" lang="en-US" sz="2400" spc="-1" strike="noStrike">
                <a:solidFill>
                  <a:srgbClr val="333333"/>
                </a:solidFill>
                <a:latin typeface="Poppins"/>
                <a:ea typeface="DejaVu Sans"/>
              </a:rPr>
              <a:t>The three phase induction motor works on the principle of </a:t>
            </a:r>
            <a:r>
              <a:rPr b="1" lang="en-US" sz="2400" spc="-1" strike="noStrike">
                <a:solidFill>
                  <a:srgbClr val="333333"/>
                </a:solidFill>
                <a:latin typeface="Arial"/>
                <a:ea typeface="DejaVu Sans"/>
              </a:rPr>
              <a:t>electromagnetic induction. </a:t>
            </a:r>
            <a:endParaRPr b="0" lang="en-US" sz="2400" spc="-1" strike="noStrike">
              <a:solidFill>
                <a:srgbClr val="000000"/>
              </a:solidFill>
              <a:latin typeface="Arial"/>
            </a:endParaRPr>
          </a:p>
          <a:p>
            <a:pPr marL="343080" indent="-343080" algn="just">
              <a:lnSpc>
                <a:spcPct val="100000"/>
              </a:lnSpc>
              <a:buClr>
                <a:srgbClr val="333333"/>
              </a:buClr>
              <a:buFont typeface="Wingdings" charset="2"/>
              <a:buChar char=""/>
            </a:pPr>
            <a:r>
              <a:rPr b="0" lang="en-US" sz="2400" spc="-1" strike="noStrike">
                <a:solidFill>
                  <a:srgbClr val="333333"/>
                </a:solidFill>
                <a:latin typeface="Poppins"/>
                <a:ea typeface="DejaVu Sans"/>
              </a:rPr>
              <a:t>When a three-phase supply is given to three-phase winding of the motor, a magnetic field is produced which rotates at synchronous speed. </a:t>
            </a:r>
            <a:endParaRPr b="0" lang="en-US" sz="2400" spc="-1" strike="noStrike">
              <a:solidFill>
                <a:srgbClr val="000000"/>
              </a:solidFill>
              <a:latin typeface="Arial"/>
            </a:endParaRPr>
          </a:p>
          <a:p>
            <a:pPr marL="343080" indent="-343080" algn="just">
              <a:lnSpc>
                <a:spcPct val="100000"/>
              </a:lnSpc>
              <a:buClr>
                <a:srgbClr val="333333"/>
              </a:buClr>
              <a:buFont typeface="Wingdings" charset="2"/>
              <a:buChar char=""/>
            </a:pPr>
            <a:r>
              <a:rPr b="0" lang="en-US" sz="2400" spc="-1" strike="noStrike">
                <a:solidFill>
                  <a:srgbClr val="333333"/>
                </a:solidFill>
                <a:latin typeface="Poppins"/>
                <a:ea typeface="DejaVu Sans"/>
              </a:rPr>
              <a:t>The rotating </a:t>
            </a:r>
            <a:r>
              <a:rPr b="1" lang="en-US" sz="2400" spc="-1" strike="noStrike">
                <a:solidFill>
                  <a:srgbClr val="333333"/>
                </a:solidFill>
                <a:latin typeface="inherit"/>
                <a:ea typeface="DejaVu Sans"/>
              </a:rPr>
              <a:t>flux</a:t>
            </a:r>
            <a:r>
              <a:rPr b="0" lang="en-US" sz="2400" spc="-1" strike="noStrike">
                <a:solidFill>
                  <a:srgbClr val="333333"/>
                </a:solidFill>
                <a:latin typeface="Poppins"/>
                <a:ea typeface="DejaVu Sans"/>
              </a:rPr>
              <a:t> passes through the air gap and cuts the rotor conductors which are at rest. </a:t>
            </a:r>
            <a:endParaRPr b="0" lang="en-US" sz="2400" spc="-1" strike="noStrike">
              <a:solidFill>
                <a:srgbClr val="000000"/>
              </a:solidFill>
              <a:latin typeface="Arial"/>
            </a:endParaRPr>
          </a:p>
          <a:p>
            <a:pPr marL="343080" indent="-343080" algn="just">
              <a:lnSpc>
                <a:spcPct val="100000"/>
              </a:lnSpc>
              <a:buClr>
                <a:srgbClr val="333333"/>
              </a:buClr>
              <a:buFont typeface="Wingdings" charset="2"/>
              <a:buChar char=""/>
            </a:pPr>
            <a:r>
              <a:rPr b="0" lang="en-US" sz="2400" spc="-1" strike="noStrike">
                <a:solidFill>
                  <a:srgbClr val="333333"/>
                </a:solidFill>
                <a:latin typeface="Poppins"/>
                <a:ea typeface="DejaVu Sans"/>
              </a:rPr>
              <a:t>The rotor winding is short circuited, therefore, the current will flow in the rotor winding due to induced emf &amp; a magnetic field is setup.</a:t>
            </a:r>
            <a:endParaRPr b="0" lang="en-US" sz="2400" spc="-1" strike="noStrike">
              <a:solidFill>
                <a:srgbClr val="000000"/>
              </a:solidFill>
              <a:latin typeface="Arial"/>
            </a:endParaRPr>
          </a:p>
          <a:p>
            <a:pPr marL="343080" indent="-343080" algn="just">
              <a:lnSpc>
                <a:spcPct val="100000"/>
              </a:lnSpc>
              <a:buClr>
                <a:srgbClr val="333333"/>
              </a:buClr>
              <a:buFont typeface="Wingdings" charset="2"/>
              <a:buChar char=""/>
            </a:pPr>
            <a:r>
              <a:rPr b="0" lang="en-US" sz="2400" spc="-1" strike="noStrike">
                <a:solidFill>
                  <a:srgbClr val="333333"/>
                </a:solidFill>
                <a:latin typeface="Poppins"/>
                <a:ea typeface="DejaVu Sans"/>
              </a:rPr>
              <a:t>Now these two </a:t>
            </a:r>
            <a:r>
              <a:rPr b="1" lang="en-US" sz="2400" spc="-1" strike="noStrike">
                <a:solidFill>
                  <a:srgbClr val="333333"/>
                </a:solidFill>
                <a:latin typeface="inherit"/>
                <a:ea typeface="DejaVu Sans"/>
              </a:rPr>
              <a:t>magnetic field</a:t>
            </a:r>
            <a:r>
              <a:rPr b="0" lang="en-US" sz="2400" spc="-1" strike="noStrike">
                <a:solidFill>
                  <a:srgbClr val="333333"/>
                </a:solidFill>
                <a:latin typeface="Poppins"/>
                <a:ea typeface="DejaVu Sans"/>
              </a:rPr>
              <a:t> interact, a torque is produced. </a:t>
            </a:r>
            <a:endParaRPr b="0" lang="en-US" sz="2400" spc="-1" strike="noStrike">
              <a:solidFill>
                <a:srgbClr val="000000"/>
              </a:solidFill>
              <a:latin typeface="Arial"/>
            </a:endParaRPr>
          </a:p>
          <a:p>
            <a:pPr marL="343080" indent="-343080" algn="just">
              <a:lnSpc>
                <a:spcPct val="100000"/>
              </a:lnSpc>
              <a:buClr>
                <a:srgbClr val="333333"/>
              </a:buClr>
              <a:buFont typeface="Wingdings" charset="2"/>
              <a:buChar char=""/>
            </a:pPr>
            <a:r>
              <a:rPr b="0" lang="en-US" sz="2400" spc="-1" strike="noStrike">
                <a:solidFill>
                  <a:srgbClr val="333333"/>
                </a:solidFill>
                <a:latin typeface="Poppins"/>
                <a:ea typeface="DejaVu Sans"/>
              </a:rPr>
              <a:t>According to </a:t>
            </a:r>
            <a:r>
              <a:rPr b="1" lang="en-US" sz="2400" spc="-1" strike="noStrike">
                <a:solidFill>
                  <a:srgbClr val="333333"/>
                </a:solidFill>
                <a:latin typeface="inherit"/>
                <a:ea typeface="DejaVu Sans"/>
              </a:rPr>
              <a:t>Lenz’s law </a:t>
            </a:r>
            <a:r>
              <a:rPr b="0" lang="en-US" sz="2400" spc="-1" strike="noStrike">
                <a:solidFill>
                  <a:srgbClr val="333333"/>
                </a:solidFill>
                <a:latin typeface="Poppins"/>
                <a:ea typeface="DejaVu Sans"/>
              </a:rPr>
              <a:t>under the influence of this torque, the rotor starts rotating in the same direction as the rotating magnetic field.</a:t>
            </a:r>
            <a:endParaRPr b="0" lang="en-US" sz="2400" spc="-1" strike="noStrike">
              <a:solidFill>
                <a:srgbClr val="000000"/>
              </a:solidFill>
              <a:latin typeface="Arial"/>
            </a:endParaRPr>
          </a:p>
          <a:p>
            <a:pPr marL="343080" indent="-343080" algn="just">
              <a:lnSpc>
                <a:spcPct val="100000"/>
              </a:lnSpc>
              <a:buClr>
                <a:srgbClr val="333333"/>
              </a:buClr>
              <a:buFont typeface="Wingdings" charset="2"/>
              <a:buChar char=""/>
            </a:pPr>
            <a:r>
              <a:rPr b="0" lang="en-US" sz="2400" spc="-1" strike="noStrike">
                <a:solidFill>
                  <a:srgbClr val="333333"/>
                </a:solidFill>
                <a:latin typeface="Poppins"/>
                <a:ea typeface="DejaVu Sans"/>
              </a:rPr>
              <a:t>The speed of the rotor will be always less than the speed of the field. The emf in the rotor is induced by the law of </a:t>
            </a:r>
            <a:r>
              <a:rPr b="1" lang="en-US" sz="2400" spc="-1" strike="noStrike">
                <a:solidFill>
                  <a:srgbClr val="333333"/>
                </a:solidFill>
                <a:latin typeface="inherit"/>
                <a:ea typeface="DejaVu Sans"/>
              </a:rPr>
              <a:t>electromagnetic induction</a:t>
            </a:r>
            <a:r>
              <a:rPr b="0" lang="en-US" sz="2400" spc="-1" strike="noStrike">
                <a:solidFill>
                  <a:srgbClr val="333333"/>
                </a:solidFill>
                <a:latin typeface="Poppins"/>
                <a:ea typeface="DejaVu Sans"/>
              </a:rPr>
              <a:t>, therefore, this motor is called induction motor.</a:t>
            </a:r>
            <a:endParaRPr b="0" lang="en-US" sz="2400" spc="-1" strike="noStrike">
              <a:solidFill>
                <a:srgbClr val="000000"/>
              </a:solidFill>
              <a:latin typeface="Arial"/>
            </a:endParaRPr>
          </a:p>
        </p:txBody>
      </p:sp>
      <p:sp>
        <p:nvSpPr>
          <p:cNvPr id="283" name="TextBox 4"/>
          <p:cNvSpPr/>
          <p:nvPr/>
        </p:nvSpPr>
        <p:spPr>
          <a:xfrm>
            <a:off x="510840" y="55800"/>
            <a:ext cx="10414440" cy="118692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1" lang="en-US" sz="3600" spc="-1" strike="noStrike" u="sng">
                <a:solidFill>
                  <a:srgbClr val="333333"/>
                </a:solidFill>
                <a:uFillTx/>
                <a:latin typeface="inherit"/>
                <a:ea typeface="DejaVu Sans"/>
              </a:rPr>
              <a:t>Principle of operation of 3-phase induction motor</a:t>
            </a:r>
            <a:endParaRPr b="0" lang="en-US" sz="36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6" name="Rectangle 3"/>
          <p:cNvSpPr/>
          <p:nvPr/>
        </p:nvSpPr>
        <p:spPr>
          <a:xfrm>
            <a:off x="248400" y="162360"/>
            <a:ext cx="11595600" cy="22842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1" lang="en-US" sz="2400" spc="-1" strike="noStrike">
                <a:solidFill>
                  <a:srgbClr val="000000"/>
                </a:solidFill>
                <a:latin typeface="Calibri"/>
                <a:ea typeface="DejaVu Sans"/>
              </a:rPr>
              <a:t>Poles</a:t>
            </a:r>
            <a:endParaRPr b="0" lang="en-US" sz="2400" spc="-1" strike="noStrike">
              <a:solidFill>
                <a:srgbClr val="000000"/>
              </a:solidFill>
              <a:latin typeface="Arial"/>
            </a:endParaRPr>
          </a:p>
          <a:p>
            <a:pPr>
              <a:lnSpc>
                <a:spcPct val="100000"/>
              </a:lnSpc>
            </a:pPr>
            <a:r>
              <a:rPr b="0" lang="en-US" sz="2400" spc="-1" strike="noStrike">
                <a:solidFill>
                  <a:srgbClr val="000000"/>
                </a:solidFill>
                <a:latin typeface="Calibri"/>
                <a:ea typeface="DejaVu Sans"/>
              </a:rPr>
              <a:t>	</a:t>
            </a:r>
            <a:r>
              <a:rPr b="0" lang="en-US" sz="2400" spc="-1" strike="noStrike">
                <a:solidFill>
                  <a:srgbClr val="000000"/>
                </a:solidFill>
                <a:latin typeface="Calibri"/>
                <a:ea typeface="DejaVu Sans"/>
              </a:rPr>
              <a:t>The function of a pole is to hold the field windings. These windings are wound on poles and are either connected in series or parallel by the armature windings.</a:t>
            </a:r>
            <a:endParaRPr b="0" lang="en-US" sz="2400" spc="-1" strike="noStrike">
              <a:solidFill>
                <a:srgbClr val="000000"/>
              </a:solidFill>
              <a:latin typeface="Arial"/>
            </a:endParaRPr>
          </a:p>
          <a:p>
            <a:pPr>
              <a:lnSpc>
                <a:spcPct val="100000"/>
              </a:lnSpc>
            </a:pPr>
            <a:r>
              <a:rPr b="0" lang="en-US" sz="2400" spc="-1" strike="noStrike">
                <a:solidFill>
                  <a:srgbClr val="000000"/>
                </a:solidFill>
                <a:latin typeface="Calibri"/>
                <a:ea typeface="DejaVu Sans"/>
              </a:rPr>
              <a:t>Pole Shoe</a:t>
            </a:r>
            <a:endParaRPr b="0" lang="en-US" sz="2400" spc="-1" strike="noStrike">
              <a:solidFill>
                <a:srgbClr val="000000"/>
              </a:solidFill>
              <a:latin typeface="Arial"/>
            </a:endParaRPr>
          </a:p>
          <a:p>
            <a:pPr>
              <a:lnSpc>
                <a:spcPct val="100000"/>
              </a:lnSpc>
            </a:pPr>
            <a:r>
              <a:rPr b="0" lang="en-US" sz="2400" spc="-1" strike="noStrike">
                <a:solidFill>
                  <a:srgbClr val="000000"/>
                </a:solidFill>
                <a:latin typeface="Calibri"/>
                <a:ea typeface="DejaVu Sans"/>
              </a:rPr>
              <a:t>Pole shoe is mainly utilized for spreading the magnetic flux to prevent the field coil from falling.</a:t>
            </a:r>
            <a:endParaRPr b="0" lang="en-US" sz="2400" spc="-1" strike="noStrike">
              <a:solidFill>
                <a:srgbClr val="000000"/>
              </a:solidFill>
              <a:latin typeface="Arial"/>
            </a:endParaRPr>
          </a:p>
        </p:txBody>
      </p:sp>
      <p:pic>
        <p:nvPicPr>
          <p:cNvPr id="97" name="Picture 2" descr=""/>
          <p:cNvPicPr/>
          <p:nvPr/>
        </p:nvPicPr>
        <p:blipFill>
          <a:blip r:embed="rId1"/>
          <a:stretch/>
        </p:blipFill>
        <p:spPr>
          <a:xfrm>
            <a:off x="3981240" y="2488320"/>
            <a:ext cx="5063760" cy="3581640"/>
          </a:xfrm>
          <a:prstGeom prst="rect">
            <a:avLst/>
          </a:prstGeom>
          <a:ln w="9525">
            <a:noFill/>
          </a:ln>
        </p:spPr>
      </p:pic>
      <p:pic>
        <p:nvPicPr>
          <p:cNvPr id="98" name="Picture 3" descr=""/>
          <p:cNvPicPr/>
          <p:nvPr/>
        </p:nvPicPr>
        <p:blipFill>
          <a:blip r:embed="rId2"/>
          <a:stretch/>
        </p:blipFill>
        <p:spPr>
          <a:xfrm>
            <a:off x="389520" y="2482200"/>
            <a:ext cx="3351960" cy="3497760"/>
          </a:xfrm>
          <a:prstGeom prst="rect">
            <a:avLst/>
          </a:prstGeom>
          <a:ln w="9525">
            <a:noFill/>
          </a:ln>
        </p:spPr>
      </p:pic>
    </p:spTree>
  </p:cSld>
  <mc:AlternateContent>
    <mc:Choice Requires="p14">
      <p:transition spd="slow" p14:dur="2000"/>
    </mc:Choice>
    <mc:Fallback>
      <p:transition spd="slow"/>
    </mc:Fallback>
  </mc:AlternateContent>
</p:sld>
</file>

<file path=ppt/slides/slide9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84" name="Picture 2" descr="PRINCIPLE AND TYPES - Three Phase Induction Motors"/>
          <p:cNvPicPr/>
          <p:nvPr/>
        </p:nvPicPr>
        <p:blipFill>
          <a:blip r:embed="rId1"/>
          <a:stretch/>
        </p:blipFill>
        <p:spPr>
          <a:xfrm>
            <a:off x="6275520" y="1257840"/>
            <a:ext cx="5331240" cy="5310000"/>
          </a:xfrm>
          <a:prstGeom prst="rect">
            <a:avLst/>
          </a:prstGeom>
          <a:ln w="0">
            <a:noFill/>
          </a:ln>
        </p:spPr>
      </p:pic>
      <p:pic>
        <p:nvPicPr>
          <p:cNvPr id="285" name="Picture 4" descr="Rotating Magnetic Fields in Three-phase AC Induction Motors | More  Principles of Industrial Instrumentation (Animated) | Automation Textbook"/>
          <p:cNvPicPr/>
          <p:nvPr/>
        </p:nvPicPr>
        <p:blipFill>
          <a:blip r:embed="rId2"/>
          <a:stretch/>
        </p:blipFill>
        <p:spPr>
          <a:xfrm>
            <a:off x="289800" y="923760"/>
            <a:ext cx="5714280" cy="5714280"/>
          </a:xfrm>
          <a:prstGeom prst="rect">
            <a:avLst/>
          </a:prstGeom>
          <a:ln w="0">
            <a:noFill/>
          </a:ln>
        </p:spPr>
      </p:pic>
      <p:sp>
        <p:nvSpPr>
          <p:cNvPr id="286" name="TextBox 1"/>
          <p:cNvSpPr/>
          <p:nvPr/>
        </p:nvSpPr>
        <p:spPr>
          <a:xfrm>
            <a:off x="410400" y="223920"/>
            <a:ext cx="6073560" cy="51624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1" lang="en-US" sz="2800" spc="-1" strike="noStrike">
                <a:solidFill>
                  <a:srgbClr val="000000"/>
                </a:solidFill>
                <a:latin typeface="Calibri"/>
                <a:ea typeface="DejaVu Sans"/>
              </a:rPr>
              <a:t>STATOR – ROTATING MAGNETIC FIELD</a:t>
            </a:r>
            <a:endParaRPr b="0" lang="en-US" sz="2800" spc="-1" strike="noStrike">
              <a:solidFill>
                <a:srgbClr val="000000"/>
              </a:solidFill>
              <a:latin typeface="Arial"/>
            </a:endParaRPr>
          </a:p>
        </p:txBody>
      </p:sp>
      <p:sp>
        <p:nvSpPr>
          <p:cNvPr id="287" name="TextBox 2"/>
          <p:cNvSpPr/>
          <p:nvPr/>
        </p:nvSpPr>
        <p:spPr>
          <a:xfrm>
            <a:off x="7231320" y="354600"/>
            <a:ext cx="4216680" cy="51624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1" lang="en-US" sz="2800" spc="-1" strike="noStrike">
                <a:solidFill>
                  <a:srgbClr val="000000"/>
                </a:solidFill>
                <a:latin typeface="Calibri"/>
                <a:ea typeface="DejaVu Sans"/>
              </a:rPr>
              <a:t>ROTOR – BY INDUCTION</a:t>
            </a:r>
            <a:endParaRPr b="0" lang="en-US" sz="2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9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8" name="TextBox 2"/>
          <p:cNvSpPr/>
          <p:nvPr/>
        </p:nvSpPr>
        <p:spPr>
          <a:xfrm>
            <a:off x="168120" y="437760"/>
            <a:ext cx="11429280" cy="3138840"/>
          </a:xfrm>
          <a:prstGeom prst="rect">
            <a:avLst/>
          </a:prstGeom>
          <a:noFill/>
          <a:ln w="0">
            <a:noFill/>
          </a:ln>
        </p:spPr>
        <p:style>
          <a:lnRef idx="0"/>
          <a:fillRef idx="0"/>
          <a:effectRef idx="0"/>
          <a:fontRef idx="minor"/>
        </p:style>
        <p:txBody>
          <a:bodyPr lIns="90000" rIns="90000" tIns="45000" bIns="45000" anchor="t">
            <a:spAutoFit/>
          </a:bodyPr>
          <a:p>
            <a:pPr algn="just">
              <a:lnSpc>
                <a:spcPct val="100000"/>
              </a:lnSpc>
            </a:pPr>
            <a:r>
              <a:rPr b="1" lang="en-US" sz="2000" spc="-1" strike="noStrike">
                <a:solidFill>
                  <a:srgbClr val="000000"/>
                </a:solidFill>
                <a:latin typeface="Heebo"/>
                <a:ea typeface="DejaVu Sans"/>
              </a:rPr>
              <a:t>Applications of 3-Phase Wound-Rotor Induction Motor</a:t>
            </a:r>
            <a:endParaRPr b="0" lang="en-US" sz="2000" spc="-1" strike="noStrike">
              <a:solidFill>
                <a:srgbClr val="000000"/>
              </a:solidFill>
              <a:latin typeface="Arial"/>
            </a:endParaRPr>
          </a:p>
          <a:p>
            <a:pPr marL="216000" indent="-216000" algn="just">
              <a:lnSpc>
                <a:spcPct val="100000"/>
              </a:lnSpc>
              <a:buClr>
                <a:srgbClr val="000000"/>
              </a:buClr>
              <a:buFont typeface="Arial"/>
              <a:buChar char="•"/>
            </a:pPr>
            <a:r>
              <a:rPr b="0" lang="en-US" sz="2000" spc="-1" strike="noStrike">
                <a:solidFill>
                  <a:srgbClr val="000000"/>
                </a:solidFill>
                <a:latin typeface="Nunito"/>
                <a:ea typeface="DejaVu Sans"/>
              </a:rPr>
              <a:t>Typical applications of wound rotor or slip ring induction motors are </a:t>
            </a:r>
            <a:r>
              <a:rPr b="1" lang="en-US" sz="2000" spc="-1" strike="noStrike">
                <a:solidFill>
                  <a:srgbClr val="000000"/>
                </a:solidFill>
                <a:latin typeface="Nunito"/>
                <a:ea typeface="DejaVu Sans"/>
              </a:rPr>
              <a:t>crushers, plunger pumps, cranes &amp; hoists, elevators, compressors and conveyors.</a:t>
            </a:r>
            <a:endParaRPr b="0" lang="en-US" sz="2000" spc="-1" strike="noStrike">
              <a:solidFill>
                <a:srgbClr val="000000"/>
              </a:solidFill>
              <a:latin typeface="Arial"/>
            </a:endParaRPr>
          </a:p>
          <a:p>
            <a:pPr algn="just">
              <a:lnSpc>
                <a:spcPct val="100000"/>
              </a:lnSpc>
            </a:pPr>
            <a:endParaRPr b="0" lang="en-US" sz="2000" spc="-1" strike="noStrike">
              <a:solidFill>
                <a:srgbClr val="000000"/>
              </a:solidFill>
              <a:latin typeface="Arial"/>
            </a:endParaRPr>
          </a:p>
          <a:p>
            <a:pPr algn="just">
              <a:lnSpc>
                <a:spcPct val="100000"/>
              </a:lnSpc>
            </a:pPr>
            <a:r>
              <a:rPr b="1" lang="en-US" sz="2000" spc="-1" strike="noStrike">
                <a:solidFill>
                  <a:srgbClr val="000000"/>
                </a:solidFill>
                <a:latin typeface="Heebo"/>
                <a:ea typeface="DejaVu Sans"/>
              </a:rPr>
              <a:t>Applications of 3-Phase Squirrel Cage Induction Motors</a:t>
            </a:r>
            <a:endParaRPr b="0" lang="en-US" sz="2000" spc="-1" strike="noStrike">
              <a:solidFill>
                <a:srgbClr val="000000"/>
              </a:solidFill>
              <a:latin typeface="Arial"/>
            </a:endParaRPr>
          </a:p>
          <a:p>
            <a:pPr marL="216000" indent="-216000">
              <a:lnSpc>
                <a:spcPct val="100000"/>
              </a:lnSpc>
              <a:buClr>
                <a:srgbClr val="000000"/>
              </a:buClr>
              <a:buFont typeface="Arial"/>
              <a:buChar char="•"/>
            </a:pPr>
            <a:r>
              <a:rPr b="0" lang="en-IN" sz="2000" spc="-1" strike="noStrike">
                <a:solidFill>
                  <a:srgbClr val="000000"/>
                </a:solidFill>
                <a:latin typeface="Nunito"/>
                <a:ea typeface="DejaVu Sans"/>
              </a:rPr>
              <a:t>Blowers,</a:t>
            </a:r>
            <a:endParaRPr b="0" lang="en-US" sz="2000" spc="-1" strike="noStrike">
              <a:solidFill>
                <a:srgbClr val="000000"/>
              </a:solidFill>
              <a:latin typeface="Arial"/>
            </a:endParaRPr>
          </a:p>
          <a:p>
            <a:pPr marL="216000" indent="-216000">
              <a:lnSpc>
                <a:spcPct val="100000"/>
              </a:lnSpc>
              <a:buClr>
                <a:srgbClr val="000000"/>
              </a:buClr>
              <a:buFont typeface="Arial"/>
              <a:buChar char="•"/>
            </a:pPr>
            <a:r>
              <a:rPr b="0" lang="en-IN" sz="2000" spc="-1" strike="noStrike">
                <a:solidFill>
                  <a:srgbClr val="000000"/>
                </a:solidFill>
                <a:latin typeface="Nunito"/>
                <a:ea typeface="DejaVu Sans"/>
              </a:rPr>
              <a:t>Fans,</a:t>
            </a:r>
            <a:endParaRPr b="0" lang="en-US" sz="2000" spc="-1" strike="noStrike">
              <a:solidFill>
                <a:srgbClr val="000000"/>
              </a:solidFill>
              <a:latin typeface="Arial"/>
            </a:endParaRPr>
          </a:p>
          <a:p>
            <a:pPr marL="216000" indent="-216000">
              <a:lnSpc>
                <a:spcPct val="100000"/>
              </a:lnSpc>
              <a:buClr>
                <a:srgbClr val="000000"/>
              </a:buClr>
              <a:buFont typeface="Arial"/>
              <a:buChar char="•"/>
            </a:pPr>
            <a:r>
              <a:rPr b="0" lang="en-IN" sz="2000" spc="-1" strike="noStrike">
                <a:solidFill>
                  <a:srgbClr val="000000"/>
                </a:solidFill>
                <a:latin typeface="Nunito"/>
                <a:ea typeface="DejaVu Sans"/>
              </a:rPr>
              <a:t>Machine tools, and</a:t>
            </a:r>
            <a:endParaRPr b="0" lang="en-US" sz="2000" spc="-1" strike="noStrike">
              <a:solidFill>
                <a:srgbClr val="000000"/>
              </a:solidFill>
              <a:latin typeface="Arial"/>
            </a:endParaRPr>
          </a:p>
          <a:p>
            <a:pPr marL="216000" indent="-216000">
              <a:lnSpc>
                <a:spcPct val="100000"/>
              </a:lnSpc>
              <a:buClr>
                <a:srgbClr val="000000"/>
              </a:buClr>
              <a:buFont typeface="Arial"/>
              <a:buChar char="•"/>
            </a:pPr>
            <a:r>
              <a:rPr b="0" lang="en-IN" sz="2000" spc="-1" strike="noStrike">
                <a:solidFill>
                  <a:srgbClr val="000000"/>
                </a:solidFill>
                <a:latin typeface="Nunito"/>
                <a:ea typeface="DejaVu Sans"/>
              </a:rPr>
              <a:t>Centrifugal pumps etc.</a:t>
            </a:r>
            <a:endParaRPr b="0" lang="en-US" sz="2000" spc="-1" strike="noStrike">
              <a:solidFill>
                <a:srgbClr val="000000"/>
              </a:solidFill>
              <a:latin typeface="Arial"/>
            </a:endParaRPr>
          </a:p>
          <a:p>
            <a:pPr algn="just">
              <a:lnSpc>
                <a:spcPct val="100000"/>
              </a:lnSpc>
            </a:pPr>
            <a:endParaRPr b="0" lang="en-US" sz="20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9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Tree>
  </p:cSld>
  <mc:AlternateContent>
    <mc:Choice Requires="p14">
      <p:transition spd="slow" p14:dur="2000"/>
    </mc:Choice>
    <mc:Fallback>
      <p:transition spd="slow"/>
    </mc:Fallback>
  </mc:AlternateContent>
</p:sld>
</file>

<file path=ppt/slides/slide9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Tree>
  </p:cSld>
  <mc:AlternateContent>
    <mc:Choice Requires="p14">
      <p:transition spd="slow" p14:dur="2000"/>
    </mc:Choice>
    <mc:Fallback>
      <p:transition spd="slow"/>
    </mc:Fallback>
  </mc:AlternateContent>
</p:sld>
</file>

<file path=ppt/slides/slide9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636</TotalTime>
  <Application>LibreOffice/7.5.3.2$Linux_X86_64 LibreOffice_project/50$Build-2</Application>
  <AppVersion>15.0000</AppVersion>
  <Words>5262</Words>
  <Paragraphs>360</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2022-05-22T14:39:28Z</dcterms:created>
  <dc:creator>ABIRAMI P</dc:creator>
  <dc:description/>
  <dc:language>en-US</dc:language>
  <cp:lastModifiedBy/>
  <dcterms:modified xsi:type="dcterms:W3CDTF">2023-06-20T12:53:15Z</dcterms:modified>
  <cp:revision>227</cp:revision>
  <dc:subject/>
  <dc:title>PowerPoint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otes">
    <vt:i4>3</vt:i4>
  </property>
  <property fmtid="{D5CDD505-2E9C-101B-9397-08002B2CF9AE}" pid="3" name="PresentationFormat">
    <vt:lpwstr>Widescreen</vt:lpwstr>
  </property>
  <property fmtid="{D5CDD505-2E9C-101B-9397-08002B2CF9AE}" pid="4" name="Slides">
    <vt:i4>128</vt:i4>
  </property>
</Properties>
</file>